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embeddedFontLst>
    <p:embeddedFont>
      <p:font typeface="Shadows Into Light"/>
      <p:regular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ShadowsIntoLight-regular.fnt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6fdac92e80_0_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6fdac92e80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6fdac92e80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6fdac92e80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7dcc33c7d0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7dcc33c7d0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Here are a few starter questions--kids will have many more. There are lots of sites they can explore to find solutions that people have created for sanitary facilities where plumbing and sewer lines are not available. You can definitely bring in things like bidets and the middle-eastern </a:t>
            </a:r>
            <a:r>
              <a:rPr i="1" lang="en" sz="1200"/>
              <a:t>lota</a:t>
            </a:r>
            <a:r>
              <a:rPr lang="en" sz="1200"/>
              <a:t> jug. What about toilet paper? Do you expect to find it in toilet areas or do you carry it with you? What does that tell you about your country?</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7ec74c436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7ec74c436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In a herder culture, what is the biggest disaster? Climatic conditions that wipe out your herds. This is called a </a:t>
            </a:r>
            <a:r>
              <a:rPr i="1" lang="en" sz="1200"/>
              <a:t>dzud</a:t>
            </a:r>
            <a:r>
              <a:rPr lang="en" sz="1200"/>
              <a:t> or </a:t>
            </a:r>
            <a:r>
              <a:rPr i="1" lang="en" sz="1200"/>
              <a:t>zud</a:t>
            </a:r>
            <a:r>
              <a:rPr lang="en" sz="1200"/>
              <a:t>.</a:t>
            </a: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7e55b5d788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7e55b5d788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We can empathize with each other’s struggles by looking at our own and at commonalities throughout the world. In this case, by looking at the effects of climate change on different places we can understand that while the effects may differ, in each case it leads to impoverishment and displacement. </a:t>
            </a: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6fdac92e80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6fdac92e80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We can look at the same issue in Mongolia from the perspective of those who lose their ability to earn a living through changes beyond their individual control. </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6fdac92e80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6fdac92e80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Climate action, decent work and economic growth, quality education, and most of the other goals can help students understand how their struggles connect to struggles of people all over the globe. If you go to the UNDP page, you can find more examples by selecting any one of the goals.</a:t>
            </a: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7e55b5d78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7e55b5d78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Here’s an example: If I were teaching these struggles focusing on loss of work, I start with some background reading or full-group instruction so that they could understand the situation of Mongolian herders.</a:t>
            </a: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7e55b5d788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7e55b5d788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7e55b5d788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7e55b5d788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g7e5a41a43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7e5a41a43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Then students could read about and write about some struggles closer to home--in this case how people deal with the loss of a historically stable and culturally important way of supporting their families. That’s U.N. sustainability goal 8: decent work and economic growth.</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g78e5cbdd76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78e5cbdd76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There are many incredible organizations out there that are developing resources, courses, and leadership opportunities for teachers who are interested in Global Education. You can bring the world into your classroom virtually and through your own direct experiences.</a:t>
            </a:r>
            <a:endParaRP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6fdac92e80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6fdac92e80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Another example from the UNDP site.</a:t>
            </a: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7e5a41a43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7e5a41a43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In teaching about alliances for change, I emphasize that successful alliances are based on mutually-perceived need and on the needs of any group receiving assistance. Needs and solutions must come from those receiving assistance; in other words, ask before you help :)</a:t>
            </a:r>
            <a:endParaRPr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7e5a41a430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7e5a41a430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Climate Change</a:t>
            </a:r>
            <a:endParaRPr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g7e5a41a430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7e5a41a430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Creating ger alternatives for clean air.</a:t>
            </a: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7dcc33c7d0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7dcc33c7d0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Vietnam needs libraries. Avoca West Elementary School librarian Susan Geidner connected with a team of kids, educators, veterans, concerned citizens and scouts to raise money to build one in Trang Bang, the city where the famous image of Kim Phuc running from her village, badly burned by napalm, was taken.  The team raised $62,000 by connecting elementary school students to pen pals in Vietnam, Kim Phuc, photographer Nick Ut, author Linda Ragsdale, and Children’s Library International.  Our global learners were able to support a solution that was defined by a local community on the other side of the world. That’s a true alliance for change! </a:t>
            </a:r>
            <a:endParaRPr sz="18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6fdac92e80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6fdac92e80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This is another one of the places where the U.N. sustainable development goals comes in. If we are working with people across the globe in alliances for change, these alliances can be guided by the sustainable development goals.</a:t>
            </a:r>
            <a:endParaRPr sz="18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7dcc33c7d0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7dcc33c7d0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Respect and civility start with simple things. In the context of global education, students should become aware of the unaccountable little things that are important in their culture.  Do you use certain titles for the adults in your life? Do you take your shoes off when entering a home? Do you have rules about how food is served or shared?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This picture was taken inside a Mongolian </a:t>
            </a:r>
            <a:r>
              <a:rPr i="1" lang="en" sz="1200"/>
              <a:t>ger</a:t>
            </a:r>
            <a:r>
              <a:rPr lang="en" sz="1200"/>
              <a:t>, where my host had handed me his snuff bottle. This is a highly valued possession, and when I took it I did not hold it correctly. A family member is demonstrating here the correct way to hold and pass the bottle. </a:t>
            </a:r>
            <a:endParaRPr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6fdac92e80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6fdac92e80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Again, a lesson might start by having students think about and observe the rules in their own households. How might an outsider figure out those rules? In this picture of a household eating together, what is missing that you might expect to see? (plates) Why might they not use plates all the time? How are they going to eat the food in the bowl?</a:t>
            </a:r>
            <a:endParaRP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g6fdac92e80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6fdac92e80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When I moved to Ann Arbor, Michigan after college, my New Yorker mother visited me there. After driving around the town for awhile, she sighed and commented: “I guess it is okay for people who can’t live in New York.”</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That is why people make fun of New Yorkers (well, one of the reasons).</a:t>
            </a:r>
            <a:endParaRPr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g6fdac92e80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6fdac92e80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When I moved to Ann Arbor, Michigan after college, my New Yorker mother visited me there. After driving around the town for awhile, she sighed and commented: “I guess it is okay for people who can’t live in New York.”</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That is why people make fun of New Yorkers (well, one of the reasons).</a:t>
            </a: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g7e5a41a43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7e5a41a43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333333"/>
                </a:solidFill>
                <a:highlight>
                  <a:srgbClr val="FFFFFF"/>
                </a:highlight>
              </a:rPr>
              <a:t>Too often we present the world to students through "odd practices" and "weird stuff." It’s the “Five Cool Facts” approach--reducing peoples and cultures to curiosities.</a:t>
            </a:r>
            <a:endParaRPr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Google Shape;399;g6fdac92e80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6fdac92e80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When I moved to Ann Arbor, Michigan after college, my New Yorker mother visited me there. After driving around the town for awhile, she sighed and commented: “I guess it is okay for people who can’t live in New York.”</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That is why people make fun of New Yorkers (well, one of the reasons).</a:t>
            </a:r>
            <a:endParaRPr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g7dcc33c7d0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7dcc33c7d0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Most of our poorest nations were exploited as colonies in the past or experienced war and genocide. Many of these are also the hardest-hit by climate change. If we teach about the world without talking about the deep wounds of the past, students may see economic differences as reflections of whether people are intelligent or hard-working. </a:t>
            </a:r>
            <a:endParaRPr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g6fdac92e80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6fdac92e80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Notice the heritage of racism and slavery: the poorest, blackest parts of our nation are the former confederacy. </a:t>
            </a:r>
            <a:endParaRPr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g6fdac92e80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6fdac92e80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Why </a:t>
            </a:r>
            <a:r>
              <a:rPr lang="en" sz="1200"/>
              <a:t>Another Framework: This one focuses my teaching on connections and understanding. Students should remember that cultural, geographic, religious, and economic differences exist for for many reasons, and that they are negative only if the people involved feel that they are negative. Our job is to develop understanding and empathy and then to support each other as we try to make this a better world.</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7dcc33c7d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7dcc33c7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333333"/>
                </a:solidFill>
                <a:highlight>
                  <a:srgbClr val="FFFFFF"/>
                </a:highlight>
              </a:rPr>
              <a:t>Another popular approach to global education is the wistful and rather colonial or Orientalist approach. Cultures that are different from mainstream European and North American cultures are quaint, but vanishing--not a challenge to  our own lives or beliefs.  By the way, the “vanishing cultures” series isn’t bad: it was itself a rebellion against the factoid approach to world cultures. However, in spite of its good intentions, it retains that wistful view of non-Western cultures that gives students the impression that they are quaint and irrelevant.</a:t>
            </a: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7dcc4dac1c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7dcc4dac1c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Yet Another Framework: This one helps me remember that differences in the way we live are rooted in geography, culture, religion, economics, and the history of racism and oppression. We aren’t here to fix each other, but to support each other’s efforts without imposing a belief in our superiority to others.</a:t>
            </a: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6fdac92e8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6fdac92e8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As I have worked with a variety of frameworks, I’ve found that they tend not to emphasize the need to form alliances of respect with others. Perspective-taking is foundational, as are “understanding” and “appreciation.” However, all of these are words which still allow students to distance themselves from others. I saw the need for a ladder that coaches students to discoveries about how differences come from people’s efforts to fill their needs within their geographic, economic, and cultural environments. Differences emerge from differing struggles and different approaches to shared struggles. The way to take action is to form alliances, not to impose an outside view of the actions that need to be taken in a given area.</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I also approach this as a historian who feels that the different manifestations of struggle in different areas of the globe have emerged from a racist and colonial past and present. If we continue to look at Global Education and Global Competence without considering that history, we fail to give our struggles and practices any context.</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7dcc33c7d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7dcc33c7d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Kids love poop. It would be easy to show kids how many varieties of toilets there are in the world and hear them make various disgusted noises with great verve and delight. It is harder to get them to see that lots of factors come into the kind of sanitary facilities available, and that theirs are just as odd and place/culture specific as anyone else’s. </a:t>
            </a: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7dcc33c7d0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7dcc33c7d0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So an outhouse isn’t necessarily gross or disgusting--it is a way of providing sanitary facilities where there is no plumbing. Going wherever you are is a solution to travel through areas that are sparsely populated. These solutions can be unsanitary disease-spreaders or the only available reasonable option depending on circumstances and, in the case of outhouses, location and execution.</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7dcc33c7d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7dcc33c7d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This National Geographic site adds information about the need for sanitation facilities in poorer countries. So, we go from why people might </a:t>
            </a:r>
            <a:r>
              <a:rPr i="1" lang="en" sz="1200"/>
              <a:t>prefer</a:t>
            </a:r>
            <a:r>
              <a:rPr lang="en" sz="1200"/>
              <a:t> different facilities to why people can’t always have what they want or what is healthy.</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With reasoning comes respect. Students should come to understand that different customs, practices, and economic cir</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jpg"/><Relationship Id="rId4" Type="http://schemas.openxmlformats.org/officeDocument/2006/relationships/hyperlink" Target="https://commons.wikimedia.org/wiki/File:Zud_2.JPG" TargetMode="External"/><Relationship Id="rId9" Type="http://schemas.openxmlformats.org/officeDocument/2006/relationships/hyperlink" Target="https://commons.wikimedia.org/wiki/File:Newtok_1974_001_(7344052476).jpg" TargetMode="External"/><Relationship Id="rId5" Type="http://schemas.openxmlformats.org/officeDocument/2006/relationships/image" Target="../media/image22.png"/><Relationship Id="rId6" Type="http://schemas.openxmlformats.org/officeDocument/2006/relationships/image" Target="../media/image38.jpg"/><Relationship Id="rId7" Type="http://schemas.openxmlformats.org/officeDocument/2006/relationships/hyperlink" Target="https://mapswire.com/australia/political-maps/" TargetMode="External"/><Relationship Id="rId8"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jpg"/><Relationship Id="rId4" Type="http://schemas.openxmlformats.org/officeDocument/2006/relationships/hyperlink" Target="https://commons.wikimedia.org/wiki/File:Zud_2.JPG" TargetMode="External"/><Relationship Id="rId5" Type="http://schemas.openxmlformats.org/officeDocument/2006/relationships/image" Target="../media/image20.jpg"/><Relationship Id="rId6" Type="http://schemas.openxmlformats.org/officeDocument/2006/relationships/hyperlink" Target="https://commons.wikimedia.org/wiki/File:Abandoned_Packard_Automobile_Factory_Detroit_200.jpg" TargetMode="External"/><Relationship Id="rId7" Type="http://schemas.openxmlformats.org/officeDocument/2006/relationships/image" Target="../media/image3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commons.wikimedia.org/wiki/User:Br%C3%BCcke-Osteuropa" TargetMode="External"/><Relationship Id="rId4" Type="http://schemas.openxmlformats.org/officeDocument/2006/relationships/hyperlink" Target="https://commons.wikimedia.org/wiki/File:Zud_2.JPG" TargetMode="External"/><Relationship Id="rId5"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s://commons.wikimedia.org/wiki/User:Br%C3%BCcke-Osteuropa" TargetMode="External"/><Relationship Id="rId4" Type="http://schemas.openxmlformats.org/officeDocument/2006/relationships/hyperlink" Target="https://commons.wikimedia.org/wiki/File:Zud_2.JPG" TargetMode="External"/><Relationship Id="rId5"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s://commons.wikimedia.org/wiki/User:Br%C3%BCcke-Osteuropa" TargetMode="External"/><Relationship Id="rId4" Type="http://schemas.openxmlformats.org/officeDocument/2006/relationships/hyperlink" Target="https://commons.wikimedia.org/wiki/File:Zud_2.JPG" TargetMode="External"/><Relationship Id="rId5"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2.png"/><Relationship Id="rId9" Type="http://schemas.openxmlformats.org/officeDocument/2006/relationships/hyperlink" Target="mailto:janismch2@gmail.com" TargetMode="External"/><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image" Target="../media/image3.png"/><Relationship Id="rId8" Type="http://schemas.openxmlformats.org/officeDocument/2006/relationships/hyperlink" Target="http://exploremongolia.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1.jpg"/><Relationship Id="rId4" Type="http://schemas.openxmlformats.org/officeDocument/2006/relationships/image" Target="../media/image34.jpg"/><Relationship Id="rId5" Type="http://schemas.openxmlformats.org/officeDocument/2006/relationships/hyperlink" Target="https://www.nps.gov/orgs/1965/international-partners.htm" TargetMode="External"/><Relationship Id="rId6" Type="http://schemas.openxmlformats.org/officeDocument/2006/relationships/hyperlink" Target="https://www.defense.gov/Explore/News/Article/Article/1123636/igphoto/2001773969/"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3.jpg"/><Relationship Id="rId4" Type="http://schemas.openxmlformats.org/officeDocument/2006/relationships/hyperlink" Target="https://upload.wikimedia.org/wikipedia/commons/thumb/0/0a/Chicago_Sunrise_Movement_Rallies_for_a_Green_New_Deal_Chicago_Illinois_2-27-19_6312_%2833360191358%29.jpg/256px-Chicago_Sunrise_Movement_Rallies_for_a_Green_New_Deal_Chicago_Illinois_2-27-19_6312_%2833360191358%29.jpg" TargetMode="External"/><Relationship Id="rId10" Type="http://schemas.openxmlformats.org/officeDocument/2006/relationships/image" Target="../media/image24.png"/><Relationship Id="rId9" Type="http://schemas.openxmlformats.org/officeDocument/2006/relationships/hyperlink" Target="https://qz.com/africa/1712980/climate-strike-protests-in-africa-nairobi-cape-town-lagos/" TargetMode="External"/><Relationship Id="rId5" Type="http://schemas.openxmlformats.org/officeDocument/2006/relationships/image" Target="../media/image26.jpg"/><Relationship Id="rId6" Type="http://schemas.openxmlformats.org/officeDocument/2006/relationships/hyperlink" Target="https://www.yournec.org/wp-content/uploads/2019/02/Greta-Thunberg-Helsinki-climate-march-102018-Svante-Thunberg-web.jpg" TargetMode="External"/><Relationship Id="rId7" Type="http://schemas.openxmlformats.org/officeDocument/2006/relationships/hyperlink" Target="https://www.yournec.org/wp-content/uploads/2019/02/Greta-Thunberg-Helsinki-climate-march-102018-Svante-Thunberg-web.jpg" TargetMode="External"/><Relationship Id="rId8"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5.gif"/><Relationship Id="rId4" Type="http://schemas.openxmlformats.org/officeDocument/2006/relationships/image" Target="../media/image50.png"/><Relationship Id="rId5"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8.jpg"/><Relationship Id="rId4" Type="http://schemas.openxmlformats.org/officeDocument/2006/relationships/image" Target="../media/image47.jpg"/><Relationship Id="rId5" Type="http://schemas.openxmlformats.org/officeDocument/2006/relationships/image" Target="../media/image40.jpg"/><Relationship Id="rId6" Type="http://schemas.openxmlformats.org/officeDocument/2006/relationships/image" Target="../media/image42.jpg"/><Relationship Id="rId7"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15.png"/><Relationship Id="rId5" Type="http://schemas.openxmlformats.org/officeDocument/2006/relationships/image" Target="../media/image11.png"/><Relationship Id="rId6"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7.jpg"/><Relationship Id="rId4" Type="http://schemas.openxmlformats.org/officeDocument/2006/relationships/image" Target="../media/image45.png"/><Relationship Id="rId9" Type="http://schemas.openxmlformats.org/officeDocument/2006/relationships/hyperlink" Target="https://creativecommons.org/licenses/by-sa/3.0)" TargetMode="External"/><Relationship Id="rId5" Type="http://schemas.openxmlformats.org/officeDocument/2006/relationships/hyperlink" Target="https://www.brook-ward.com/blog/2019/9/22/national-museum-of-african-american-history-and-culture" TargetMode="External"/><Relationship Id="rId6" Type="http://schemas.openxmlformats.org/officeDocument/2006/relationships/image" Target="../media/image43.png"/><Relationship Id="rId7" Type="http://schemas.openxmlformats.org/officeDocument/2006/relationships/image" Target="../media/image51.png"/><Relationship Id="rId8"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1.gif"/><Relationship Id="rId4" Type="http://schemas.openxmlformats.org/officeDocument/2006/relationships/hyperlink" Target="https://creativecommons.org/licenses/by/2.5)" TargetMode="External"/><Relationship Id="rId5" Type="http://schemas.openxmlformats.org/officeDocument/2006/relationships/image" Target="../media/image46.png"/><Relationship Id="rId6"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14.png"/><Relationship Id="rId5"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hyperlink" Target="https://www.nationalgeographic.com/news/2016/11/world-toilet-day-sanitation-picture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864325" y="0"/>
            <a:ext cx="3083875" cy="5090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grpSp>
        <p:nvGrpSpPr>
          <p:cNvPr id="151" name="Google Shape;151;p22"/>
          <p:cNvGrpSpPr/>
          <p:nvPr/>
        </p:nvGrpSpPr>
        <p:grpSpPr>
          <a:xfrm>
            <a:off x="0" y="831900"/>
            <a:ext cx="9144000" cy="76200"/>
            <a:chOff x="0" y="831900"/>
            <a:chExt cx="9144000" cy="76200"/>
          </a:xfrm>
        </p:grpSpPr>
        <p:cxnSp>
          <p:nvCxnSpPr>
            <p:cNvPr id="152" name="Google Shape;152;p22"/>
            <p:cNvCxnSpPr/>
            <p:nvPr/>
          </p:nvCxnSpPr>
          <p:spPr>
            <a:xfrm>
              <a:off x="0" y="8319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153" name="Google Shape;153;p22"/>
            <p:cNvCxnSpPr/>
            <p:nvPr/>
          </p:nvCxnSpPr>
          <p:spPr>
            <a:xfrm>
              <a:off x="0" y="908100"/>
              <a:ext cx="9144000" cy="0"/>
            </a:xfrm>
            <a:prstGeom prst="straightConnector1">
              <a:avLst/>
            </a:prstGeom>
            <a:noFill/>
            <a:ln cap="flat" cmpd="sng" w="76200">
              <a:solidFill>
                <a:srgbClr val="FF0000"/>
              </a:solidFill>
              <a:prstDash val="solid"/>
              <a:round/>
              <a:headEnd len="med" w="med" type="none"/>
              <a:tailEnd len="med" w="med" type="none"/>
            </a:ln>
          </p:spPr>
        </p:cxnSp>
      </p:grpSp>
      <p:sp>
        <p:nvSpPr>
          <p:cNvPr id="154" name="Google Shape;154;p22"/>
          <p:cNvSpPr txBox="1"/>
          <p:nvPr/>
        </p:nvSpPr>
        <p:spPr>
          <a:xfrm>
            <a:off x="0" y="0"/>
            <a:ext cx="91440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CC4125"/>
                </a:solidFill>
              </a:rPr>
              <a:t>R</a:t>
            </a:r>
            <a:r>
              <a:rPr lang="en" sz="4300">
                <a:solidFill>
                  <a:schemeClr val="dk1"/>
                </a:solidFill>
              </a:rPr>
              <a:t>easons and respect for differences</a:t>
            </a:r>
            <a:endParaRPr sz="4300"/>
          </a:p>
        </p:txBody>
      </p:sp>
      <p:sp>
        <p:nvSpPr>
          <p:cNvPr id="155" name="Google Shape;155;p22"/>
          <p:cNvSpPr txBox="1"/>
          <p:nvPr/>
        </p:nvSpPr>
        <p:spPr>
          <a:xfrm>
            <a:off x="1245150" y="1220300"/>
            <a:ext cx="6683100" cy="365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What’s respect?</a:t>
            </a:r>
            <a:endParaRPr b="1" sz="2500">
              <a:solidFill>
                <a:schemeClr val="dk1"/>
              </a:solidFill>
            </a:endParaRPr>
          </a:p>
          <a:p>
            <a:pPr indent="0" lvl="0" marL="0" rtl="0" algn="l">
              <a:spcBef>
                <a:spcPts val="0"/>
              </a:spcBef>
              <a:spcAft>
                <a:spcPts val="0"/>
              </a:spcAft>
              <a:buNone/>
            </a:pPr>
            <a:r>
              <a:t/>
            </a:r>
            <a:endParaRPr sz="2500">
              <a:solidFill>
                <a:schemeClr val="dk1"/>
              </a:solidFill>
            </a:endParaRPr>
          </a:p>
          <a:p>
            <a:pPr indent="-387350" lvl="0" marL="457200" rtl="0" algn="l">
              <a:spcBef>
                <a:spcPts val="0"/>
              </a:spcBef>
              <a:spcAft>
                <a:spcPts val="0"/>
              </a:spcAft>
              <a:buClr>
                <a:schemeClr val="dk1"/>
              </a:buClr>
              <a:buSzPts val="2500"/>
              <a:buChar char="❖"/>
            </a:pPr>
            <a:r>
              <a:rPr lang="en" sz="2500">
                <a:solidFill>
                  <a:schemeClr val="dk1"/>
                </a:solidFill>
              </a:rPr>
              <a:t>“Showing that you appreciate someone by being kind and listening.” (a 10-year-old) </a:t>
            </a:r>
            <a:endParaRPr sz="2500">
              <a:solidFill>
                <a:schemeClr val="dk1"/>
              </a:solidFill>
            </a:endParaRPr>
          </a:p>
          <a:p>
            <a:pPr indent="0" lvl="0" marL="0" rtl="0" algn="l">
              <a:spcBef>
                <a:spcPts val="0"/>
              </a:spcBef>
              <a:spcAft>
                <a:spcPts val="0"/>
              </a:spcAft>
              <a:buNone/>
            </a:pPr>
            <a:r>
              <a:t/>
            </a:r>
            <a:endParaRPr sz="2500">
              <a:solidFill>
                <a:schemeClr val="dk1"/>
              </a:solidFill>
            </a:endParaRPr>
          </a:p>
          <a:p>
            <a:pPr indent="0" lvl="0" marL="0" rtl="0" algn="l">
              <a:spcBef>
                <a:spcPts val="0"/>
              </a:spcBef>
              <a:spcAft>
                <a:spcPts val="0"/>
              </a:spcAft>
              <a:buNone/>
            </a:pPr>
            <a:r>
              <a:rPr lang="en" sz="2500">
                <a:solidFill>
                  <a:schemeClr val="dk1"/>
                </a:solidFill>
              </a:rPr>
              <a:t>Respect for differences-- listening to </a:t>
            </a:r>
            <a:r>
              <a:rPr i="1" lang="en" sz="2500">
                <a:solidFill>
                  <a:schemeClr val="dk1"/>
                </a:solidFill>
              </a:rPr>
              <a:t>why</a:t>
            </a:r>
            <a:r>
              <a:rPr lang="en" sz="2500">
                <a:solidFill>
                  <a:schemeClr val="dk1"/>
                </a:solidFill>
              </a:rPr>
              <a:t> differences exist and not assuming that your way is best!</a:t>
            </a:r>
            <a:endParaRPr sz="25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3"/>
          <p:cNvSpPr txBox="1"/>
          <p:nvPr/>
        </p:nvSpPr>
        <p:spPr>
          <a:xfrm>
            <a:off x="870050" y="1243500"/>
            <a:ext cx="8163000" cy="41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t>Read the National Geographic article on toilets.  Some differences in the types of toilets people use are due to different needs in different cultures and places. Some differences are the result of poverty (not having money).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Why do we have the types of toilets that we have? Think about:</a:t>
            </a:r>
            <a:endParaRPr sz="1700"/>
          </a:p>
          <a:p>
            <a:pPr indent="-336550" lvl="0" marL="457200" rtl="0" algn="l">
              <a:spcBef>
                <a:spcPts val="0"/>
              </a:spcBef>
              <a:spcAft>
                <a:spcPts val="0"/>
              </a:spcAft>
              <a:buSzPts val="1700"/>
              <a:buChar char="●"/>
            </a:pPr>
            <a:r>
              <a:rPr lang="en" sz="1700"/>
              <a:t>Are plumbing and sewer lines available throughout your community?</a:t>
            </a:r>
            <a:endParaRPr sz="1700"/>
          </a:p>
          <a:p>
            <a:pPr indent="-336550" lvl="0" marL="457200" rtl="0" algn="l">
              <a:spcBef>
                <a:spcPts val="0"/>
              </a:spcBef>
              <a:spcAft>
                <a:spcPts val="0"/>
              </a:spcAft>
              <a:buSzPts val="1700"/>
              <a:buChar char="●"/>
            </a:pPr>
            <a:r>
              <a:rPr lang="en" sz="1700"/>
              <a:t>What are the health effects of not having plumbing and sewer lines in cities?</a:t>
            </a:r>
            <a:endParaRPr sz="1700"/>
          </a:p>
          <a:p>
            <a:pPr indent="-336550" lvl="0" marL="457200" rtl="0" algn="l">
              <a:spcBef>
                <a:spcPts val="0"/>
              </a:spcBef>
              <a:spcAft>
                <a:spcPts val="0"/>
              </a:spcAft>
              <a:buSzPts val="1700"/>
              <a:buChar char="●"/>
            </a:pPr>
            <a:r>
              <a:rPr lang="en" sz="1700"/>
              <a:t>What are some problems caused by Western-style bathrooms? Advantages?</a:t>
            </a:r>
            <a:endParaRPr sz="1700"/>
          </a:p>
          <a:p>
            <a:pPr indent="-336550" lvl="0" marL="457200" rtl="0" algn="l">
              <a:spcBef>
                <a:spcPts val="0"/>
              </a:spcBef>
              <a:spcAft>
                <a:spcPts val="0"/>
              </a:spcAft>
              <a:buSzPts val="1700"/>
              <a:buChar char="●"/>
            </a:pPr>
            <a:r>
              <a:rPr lang="en" sz="1700"/>
              <a:t>How do your culture and community feel about privacy when using the bathroom? </a:t>
            </a:r>
            <a:endParaRPr sz="1700"/>
          </a:p>
          <a:p>
            <a:pPr indent="-336550" lvl="0" marL="457200" rtl="0" algn="l">
              <a:spcBef>
                <a:spcPts val="0"/>
              </a:spcBef>
              <a:spcAft>
                <a:spcPts val="0"/>
              </a:spcAft>
              <a:buSzPts val="1700"/>
              <a:buChar char="●"/>
            </a:pPr>
            <a:r>
              <a:rPr lang="en" sz="1700"/>
              <a:t>How do your culture and community feel about different genders and bathroom use?</a:t>
            </a:r>
            <a:endParaRPr sz="1700"/>
          </a:p>
          <a:p>
            <a:pPr indent="-336550" lvl="0" marL="457200" rtl="0" algn="l">
              <a:spcBef>
                <a:spcPts val="0"/>
              </a:spcBef>
              <a:spcAft>
                <a:spcPts val="0"/>
              </a:spcAft>
              <a:buSzPts val="1700"/>
              <a:buChar char="●"/>
            </a:pPr>
            <a:r>
              <a:rPr lang="en" sz="1700"/>
              <a:t>Is there toilet paper in most bathrooms or do you carry your own? What does your response tell you about your community?</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p:txBody>
      </p:sp>
      <p:pic>
        <p:nvPicPr>
          <p:cNvPr id="161" name="Google Shape;161;p23"/>
          <p:cNvPicPr preferRelativeResize="0"/>
          <p:nvPr/>
        </p:nvPicPr>
        <p:blipFill>
          <a:blip r:embed="rId3">
            <a:alphaModFix/>
          </a:blip>
          <a:stretch>
            <a:fillRect/>
          </a:stretch>
        </p:blipFill>
        <p:spPr>
          <a:xfrm flipH="1" rot="1284245">
            <a:off x="-249220" y="23002"/>
            <a:ext cx="1527492" cy="2930246"/>
          </a:xfrm>
          <a:prstGeom prst="rect">
            <a:avLst/>
          </a:prstGeom>
          <a:noFill/>
          <a:ln>
            <a:noFill/>
          </a:ln>
        </p:spPr>
      </p:pic>
      <p:cxnSp>
        <p:nvCxnSpPr>
          <p:cNvPr id="162" name="Google Shape;162;p23"/>
          <p:cNvCxnSpPr/>
          <p:nvPr/>
        </p:nvCxnSpPr>
        <p:spPr>
          <a:xfrm>
            <a:off x="1560975" y="754900"/>
            <a:ext cx="7582800" cy="77100"/>
          </a:xfrm>
          <a:prstGeom prst="straightConnector1">
            <a:avLst/>
          </a:prstGeom>
          <a:noFill/>
          <a:ln cap="flat" cmpd="sng" w="28575">
            <a:solidFill>
              <a:srgbClr val="FF0000"/>
            </a:solidFill>
            <a:prstDash val="solid"/>
            <a:round/>
            <a:headEnd len="med" w="med" type="none"/>
            <a:tailEnd len="med" w="med" type="none"/>
          </a:ln>
        </p:spPr>
      </p:cxnSp>
      <p:cxnSp>
        <p:nvCxnSpPr>
          <p:cNvPr id="163" name="Google Shape;163;p23"/>
          <p:cNvCxnSpPr/>
          <p:nvPr/>
        </p:nvCxnSpPr>
        <p:spPr>
          <a:xfrm>
            <a:off x="1560975" y="882850"/>
            <a:ext cx="7583100" cy="25200"/>
          </a:xfrm>
          <a:prstGeom prst="straightConnector1">
            <a:avLst/>
          </a:prstGeom>
          <a:noFill/>
          <a:ln cap="flat" cmpd="sng" w="76200">
            <a:solidFill>
              <a:srgbClr val="FF0000"/>
            </a:solidFill>
            <a:prstDash val="solid"/>
            <a:round/>
            <a:headEnd len="med" w="med" type="none"/>
            <a:tailEnd len="med" w="med" type="none"/>
          </a:ln>
        </p:spPr>
      </p:cxnSp>
      <p:sp>
        <p:nvSpPr>
          <p:cNvPr id="164" name="Google Shape;164;p23"/>
          <p:cNvSpPr txBox="1"/>
          <p:nvPr/>
        </p:nvSpPr>
        <p:spPr>
          <a:xfrm>
            <a:off x="0" y="0"/>
            <a:ext cx="91440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F4CCCC"/>
                </a:solidFill>
              </a:rPr>
              <a:t>R</a:t>
            </a:r>
            <a:r>
              <a:rPr lang="en" sz="4300">
                <a:solidFill>
                  <a:srgbClr val="FFFFFF"/>
                </a:solidFill>
              </a:rPr>
              <a:t>ea</a:t>
            </a:r>
            <a:r>
              <a:rPr lang="en" sz="4300">
                <a:solidFill>
                  <a:schemeClr val="dk1"/>
                </a:solidFill>
              </a:rPr>
              <a:t>sons and respect for differences</a:t>
            </a:r>
            <a:endParaRPr sz="43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grpSp>
        <p:nvGrpSpPr>
          <p:cNvPr id="169" name="Google Shape;169;p24"/>
          <p:cNvGrpSpPr/>
          <p:nvPr/>
        </p:nvGrpSpPr>
        <p:grpSpPr>
          <a:xfrm>
            <a:off x="0" y="0"/>
            <a:ext cx="9144000" cy="831900"/>
            <a:chOff x="0" y="0"/>
            <a:chExt cx="9144000" cy="831900"/>
          </a:xfrm>
        </p:grpSpPr>
        <p:sp>
          <p:nvSpPr>
            <p:cNvPr id="170" name="Google Shape;170;p24"/>
            <p:cNvSpPr txBox="1"/>
            <p:nvPr/>
          </p:nvSpPr>
          <p:spPr>
            <a:xfrm>
              <a:off x="1458600" y="0"/>
              <a:ext cx="69561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CC4125"/>
                  </a:solidFill>
                </a:rPr>
                <a:t>E</a:t>
              </a:r>
              <a:r>
                <a:rPr lang="en" sz="4500">
                  <a:solidFill>
                    <a:schemeClr val="dk1"/>
                  </a:solidFill>
                </a:rPr>
                <a:t>mpathy for struggles</a:t>
              </a:r>
              <a:endParaRPr sz="4800"/>
            </a:p>
          </p:txBody>
        </p:sp>
        <p:cxnSp>
          <p:nvCxnSpPr>
            <p:cNvPr id="171" name="Google Shape;171;p24"/>
            <p:cNvCxnSpPr/>
            <p:nvPr/>
          </p:nvCxnSpPr>
          <p:spPr>
            <a:xfrm>
              <a:off x="0" y="7557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172" name="Google Shape;172;p24"/>
            <p:cNvCxnSpPr/>
            <p:nvPr/>
          </p:nvCxnSpPr>
          <p:spPr>
            <a:xfrm>
              <a:off x="0" y="831900"/>
              <a:ext cx="9144000" cy="0"/>
            </a:xfrm>
            <a:prstGeom prst="straightConnector1">
              <a:avLst/>
            </a:prstGeom>
            <a:noFill/>
            <a:ln cap="flat" cmpd="sng" w="76200">
              <a:solidFill>
                <a:srgbClr val="FF0000"/>
              </a:solidFill>
              <a:prstDash val="solid"/>
              <a:round/>
              <a:headEnd len="med" w="med" type="none"/>
              <a:tailEnd len="med" w="med" type="none"/>
            </a:ln>
          </p:spPr>
        </p:cxnSp>
      </p:grpSp>
      <p:pic>
        <p:nvPicPr>
          <p:cNvPr id="173" name="Google Shape;173;p24"/>
          <p:cNvPicPr preferRelativeResize="0"/>
          <p:nvPr/>
        </p:nvPicPr>
        <p:blipFill>
          <a:blip r:embed="rId3">
            <a:alphaModFix/>
          </a:blip>
          <a:stretch>
            <a:fillRect/>
          </a:stretch>
        </p:blipFill>
        <p:spPr>
          <a:xfrm>
            <a:off x="1425251" y="1198225"/>
            <a:ext cx="6755700" cy="3760002"/>
          </a:xfrm>
          <a:prstGeom prst="rect">
            <a:avLst/>
          </a:prstGeom>
          <a:noFill/>
          <a:ln>
            <a:noFill/>
          </a:ln>
        </p:spPr>
      </p:pic>
      <p:sp>
        <p:nvSpPr>
          <p:cNvPr id="174" name="Google Shape;174;p24"/>
          <p:cNvSpPr txBox="1"/>
          <p:nvPr/>
        </p:nvSpPr>
        <p:spPr>
          <a:xfrm>
            <a:off x="4423450" y="4481800"/>
            <a:ext cx="3757500" cy="38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450">
                <a:highlight>
                  <a:srgbClr val="F8F9FA"/>
                </a:highlight>
              </a:rPr>
              <a:t>Brücke-Osteuropa, Wikimedia Commons</a:t>
            </a:r>
            <a:endParaRPr sz="1450">
              <a:highlight>
                <a:srgbClr val="F8F9FA"/>
              </a:highlight>
            </a:endParaRPr>
          </a:p>
          <a:p>
            <a:pPr indent="0" lvl="0" marL="0" rtl="0" algn="l">
              <a:spcBef>
                <a:spcPts val="0"/>
              </a:spcBef>
              <a:spcAft>
                <a:spcPts val="0"/>
              </a:spcAft>
              <a:buNone/>
            </a:pPr>
            <a:r>
              <a:t/>
            </a:r>
            <a:endParaRPr sz="1450">
              <a:highlight>
                <a:srgbClr val="F8F9FA"/>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25"/>
          <p:cNvSpPr/>
          <p:nvPr/>
        </p:nvSpPr>
        <p:spPr>
          <a:xfrm>
            <a:off x="6734850" y="1845675"/>
            <a:ext cx="2426700" cy="31914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5"/>
          <p:cNvSpPr/>
          <p:nvPr/>
        </p:nvSpPr>
        <p:spPr>
          <a:xfrm>
            <a:off x="3580350" y="1835625"/>
            <a:ext cx="3122100" cy="32115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5"/>
          <p:cNvSpPr/>
          <p:nvPr/>
        </p:nvSpPr>
        <p:spPr>
          <a:xfrm>
            <a:off x="12800" y="1835625"/>
            <a:ext cx="3580500" cy="3211500"/>
          </a:xfrm>
          <a:prstGeom prst="rect">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2" name="Google Shape;182;p25"/>
          <p:cNvGrpSpPr/>
          <p:nvPr/>
        </p:nvGrpSpPr>
        <p:grpSpPr>
          <a:xfrm>
            <a:off x="101750" y="1806725"/>
            <a:ext cx="3594900" cy="3042900"/>
            <a:chOff x="5537125" y="1323950"/>
            <a:chExt cx="3594900" cy="3042900"/>
          </a:xfrm>
        </p:grpSpPr>
        <p:pic>
          <p:nvPicPr>
            <p:cNvPr id="183" name="Google Shape;183;p25"/>
            <p:cNvPicPr preferRelativeResize="0"/>
            <p:nvPr/>
          </p:nvPicPr>
          <p:blipFill>
            <a:blip r:embed="rId3">
              <a:alphaModFix/>
            </a:blip>
            <a:stretch>
              <a:fillRect/>
            </a:stretch>
          </p:blipFill>
          <p:spPr>
            <a:xfrm>
              <a:off x="5551535" y="2281800"/>
              <a:ext cx="3389990" cy="1906875"/>
            </a:xfrm>
            <a:prstGeom prst="rect">
              <a:avLst/>
            </a:prstGeom>
            <a:noFill/>
            <a:ln>
              <a:noFill/>
            </a:ln>
          </p:spPr>
        </p:pic>
        <p:sp>
          <p:nvSpPr>
            <p:cNvPr id="184" name="Google Shape;184;p25"/>
            <p:cNvSpPr txBox="1"/>
            <p:nvPr/>
          </p:nvSpPr>
          <p:spPr>
            <a:xfrm>
              <a:off x="5537125" y="4107050"/>
              <a:ext cx="3463800" cy="259800"/>
            </a:xfrm>
            <a:prstGeom prst="rect">
              <a:avLst/>
            </a:prstGeom>
            <a:solidFill>
              <a:srgbClr val="EA9999"/>
            </a:solidFill>
            <a:ln cap="flat" cmpd="sng" w="9525">
              <a:solidFill>
                <a:srgbClr val="EA999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t>Brucke-Osteuropa, </a:t>
              </a:r>
              <a:r>
                <a:rPr lang="en" sz="1000" u="sng">
                  <a:hlinkClick r:id="rId4"/>
                </a:rPr>
                <a:t>Wikimedia Commons</a:t>
              </a:r>
              <a:endParaRPr sz="1000"/>
            </a:p>
          </p:txBody>
        </p:sp>
        <p:sp>
          <p:nvSpPr>
            <p:cNvPr id="185" name="Google Shape;185;p25"/>
            <p:cNvSpPr txBox="1"/>
            <p:nvPr/>
          </p:nvSpPr>
          <p:spPr>
            <a:xfrm>
              <a:off x="5551525" y="1323950"/>
              <a:ext cx="3580500" cy="8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In Mongolia, a nation of herders, climate change has stolen economic stability from herders. Many have moved to crowded and polluted Ulaanbaatar as a result.</a:t>
              </a:r>
              <a:endParaRPr/>
            </a:p>
          </p:txBody>
        </p:sp>
      </p:grpSp>
      <p:grpSp>
        <p:nvGrpSpPr>
          <p:cNvPr id="186" name="Google Shape;186;p25"/>
          <p:cNvGrpSpPr/>
          <p:nvPr/>
        </p:nvGrpSpPr>
        <p:grpSpPr>
          <a:xfrm>
            <a:off x="0" y="0"/>
            <a:ext cx="9144000" cy="831900"/>
            <a:chOff x="0" y="0"/>
            <a:chExt cx="9144000" cy="831900"/>
          </a:xfrm>
        </p:grpSpPr>
        <p:sp>
          <p:nvSpPr>
            <p:cNvPr id="187" name="Google Shape;187;p25"/>
            <p:cNvSpPr txBox="1"/>
            <p:nvPr/>
          </p:nvSpPr>
          <p:spPr>
            <a:xfrm>
              <a:off x="1458600" y="0"/>
              <a:ext cx="69561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CC4125"/>
                  </a:solidFill>
                </a:rPr>
                <a:t>E</a:t>
              </a:r>
              <a:r>
                <a:rPr lang="en" sz="4500">
                  <a:solidFill>
                    <a:schemeClr val="dk1"/>
                  </a:solidFill>
                </a:rPr>
                <a:t>mpathy for struggles</a:t>
              </a:r>
              <a:endParaRPr sz="4800"/>
            </a:p>
          </p:txBody>
        </p:sp>
        <p:cxnSp>
          <p:nvCxnSpPr>
            <p:cNvPr id="188" name="Google Shape;188;p25"/>
            <p:cNvCxnSpPr/>
            <p:nvPr/>
          </p:nvCxnSpPr>
          <p:spPr>
            <a:xfrm>
              <a:off x="0" y="7557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189" name="Google Shape;189;p25"/>
            <p:cNvCxnSpPr/>
            <p:nvPr/>
          </p:nvCxnSpPr>
          <p:spPr>
            <a:xfrm>
              <a:off x="0" y="831900"/>
              <a:ext cx="9144000" cy="0"/>
            </a:xfrm>
            <a:prstGeom prst="straightConnector1">
              <a:avLst/>
            </a:prstGeom>
            <a:noFill/>
            <a:ln cap="flat" cmpd="sng" w="76200">
              <a:solidFill>
                <a:srgbClr val="FF0000"/>
              </a:solidFill>
              <a:prstDash val="solid"/>
              <a:round/>
              <a:headEnd len="med" w="med" type="none"/>
              <a:tailEnd len="med" w="med" type="none"/>
            </a:ln>
          </p:spPr>
        </p:cxnSp>
      </p:grpSp>
      <p:grpSp>
        <p:nvGrpSpPr>
          <p:cNvPr id="190" name="Google Shape;190;p25"/>
          <p:cNvGrpSpPr/>
          <p:nvPr/>
        </p:nvGrpSpPr>
        <p:grpSpPr>
          <a:xfrm>
            <a:off x="3580350" y="1816775"/>
            <a:ext cx="3122100" cy="3068850"/>
            <a:chOff x="0" y="845600"/>
            <a:chExt cx="3122100" cy="3068850"/>
          </a:xfrm>
        </p:grpSpPr>
        <p:pic>
          <p:nvPicPr>
            <p:cNvPr id="191" name="Google Shape;191;p25"/>
            <p:cNvPicPr preferRelativeResize="0"/>
            <p:nvPr/>
          </p:nvPicPr>
          <p:blipFill>
            <a:blip r:embed="rId5">
              <a:alphaModFix/>
            </a:blip>
            <a:stretch>
              <a:fillRect/>
            </a:stretch>
          </p:blipFill>
          <p:spPr>
            <a:xfrm>
              <a:off x="115150" y="974850"/>
              <a:ext cx="1663799" cy="831900"/>
            </a:xfrm>
            <a:prstGeom prst="rect">
              <a:avLst/>
            </a:prstGeom>
            <a:noFill/>
            <a:ln>
              <a:noFill/>
            </a:ln>
          </p:spPr>
        </p:pic>
        <p:pic>
          <p:nvPicPr>
            <p:cNvPr id="192" name="Google Shape;192;p25"/>
            <p:cNvPicPr preferRelativeResize="0"/>
            <p:nvPr/>
          </p:nvPicPr>
          <p:blipFill rotWithShape="1">
            <a:blip r:embed="rId6">
              <a:alphaModFix/>
            </a:blip>
            <a:srcRect b="14199" l="17365" r="26290" t="0"/>
            <a:stretch/>
          </p:blipFill>
          <p:spPr>
            <a:xfrm>
              <a:off x="115150" y="1860250"/>
              <a:ext cx="2181500" cy="1906874"/>
            </a:xfrm>
            <a:prstGeom prst="rect">
              <a:avLst/>
            </a:prstGeom>
            <a:noFill/>
            <a:ln>
              <a:noFill/>
            </a:ln>
          </p:spPr>
        </p:pic>
        <p:sp>
          <p:nvSpPr>
            <p:cNvPr id="193" name="Google Shape;193;p25"/>
            <p:cNvSpPr txBox="1"/>
            <p:nvPr/>
          </p:nvSpPr>
          <p:spPr>
            <a:xfrm>
              <a:off x="1714500" y="845600"/>
              <a:ext cx="1407600" cy="23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In Kiribati, climate change has stolen the land itself. Preparations were made under the previous government for “migration with dignity” to Fiji.</a:t>
              </a:r>
              <a:endParaRPr/>
            </a:p>
          </p:txBody>
        </p:sp>
        <p:sp>
          <p:nvSpPr>
            <p:cNvPr id="194" name="Google Shape;194;p25"/>
            <p:cNvSpPr txBox="1"/>
            <p:nvPr/>
          </p:nvSpPr>
          <p:spPr>
            <a:xfrm>
              <a:off x="0" y="3716450"/>
              <a:ext cx="3000000" cy="19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hlinkClick r:id="rId7"/>
                </a:rPr>
                <a:t>https://mapswire.com/australia/political-maps/</a:t>
              </a:r>
              <a:endParaRPr/>
            </a:p>
          </p:txBody>
        </p:sp>
      </p:grpSp>
      <p:sp>
        <p:nvSpPr>
          <p:cNvPr id="195" name="Google Shape;195;p25"/>
          <p:cNvSpPr txBox="1"/>
          <p:nvPr/>
        </p:nvSpPr>
        <p:spPr>
          <a:xfrm>
            <a:off x="2156050" y="1081950"/>
            <a:ext cx="6858000" cy="4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Climate Change Changes Everything</a:t>
            </a:r>
            <a:endParaRPr b="1" sz="2400"/>
          </a:p>
        </p:txBody>
      </p:sp>
      <p:pic>
        <p:nvPicPr>
          <p:cNvPr id="196" name="Google Shape;196;p25"/>
          <p:cNvPicPr preferRelativeResize="0"/>
          <p:nvPr/>
        </p:nvPicPr>
        <p:blipFill>
          <a:blip r:embed="rId8">
            <a:alphaModFix/>
          </a:blip>
          <a:stretch>
            <a:fillRect/>
          </a:stretch>
        </p:blipFill>
        <p:spPr>
          <a:xfrm>
            <a:off x="6729000" y="3155375"/>
            <a:ext cx="2438400" cy="1638300"/>
          </a:xfrm>
          <a:prstGeom prst="rect">
            <a:avLst/>
          </a:prstGeom>
          <a:noFill/>
          <a:ln>
            <a:noFill/>
          </a:ln>
        </p:spPr>
      </p:pic>
      <p:sp>
        <p:nvSpPr>
          <p:cNvPr id="197" name="Google Shape;197;p25"/>
          <p:cNvSpPr txBox="1"/>
          <p:nvPr/>
        </p:nvSpPr>
        <p:spPr>
          <a:xfrm>
            <a:off x="6762950" y="4835575"/>
            <a:ext cx="2426700" cy="20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u="sng">
                <a:hlinkClick r:id="rId9"/>
              </a:rPr>
              <a:t>Ernie Tyler from Ramona, CA, USA</a:t>
            </a:r>
            <a:endParaRPr sz="900"/>
          </a:p>
        </p:txBody>
      </p:sp>
      <p:sp>
        <p:nvSpPr>
          <p:cNvPr id="198" name="Google Shape;198;p25"/>
          <p:cNvSpPr txBox="1"/>
          <p:nvPr/>
        </p:nvSpPr>
        <p:spPr>
          <a:xfrm>
            <a:off x="6865600" y="1968025"/>
            <a:ext cx="2148300" cy="108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In Newtok, Alaska, this Yup’ik village had to move because the permafrost is melting.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26"/>
          <p:cNvSpPr/>
          <p:nvPr/>
        </p:nvSpPr>
        <p:spPr>
          <a:xfrm>
            <a:off x="6331700" y="1845675"/>
            <a:ext cx="2829900" cy="31914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6"/>
          <p:cNvSpPr/>
          <p:nvPr/>
        </p:nvSpPr>
        <p:spPr>
          <a:xfrm>
            <a:off x="3301700" y="1835625"/>
            <a:ext cx="3030000" cy="32115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6"/>
          <p:cNvSpPr/>
          <p:nvPr/>
        </p:nvSpPr>
        <p:spPr>
          <a:xfrm>
            <a:off x="12800" y="1835625"/>
            <a:ext cx="3288900" cy="3211500"/>
          </a:xfrm>
          <a:prstGeom prst="rect">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6" name="Google Shape;206;p26"/>
          <p:cNvGrpSpPr/>
          <p:nvPr/>
        </p:nvGrpSpPr>
        <p:grpSpPr>
          <a:xfrm>
            <a:off x="101903" y="1882925"/>
            <a:ext cx="3288974" cy="2966700"/>
            <a:chOff x="5537125" y="1400150"/>
            <a:chExt cx="3594900" cy="2966700"/>
          </a:xfrm>
        </p:grpSpPr>
        <p:pic>
          <p:nvPicPr>
            <p:cNvPr id="207" name="Google Shape;207;p26"/>
            <p:cNvPicPr preferRelativeResize="0"/>
            <p:nvPr/>
          </p:nvPicPr>
          <p:blipFill>
            <a:blip r:embed="rId3">
              <a:alphaModFix/>
            </a:blip>
            <a:stretch>
              <a:fillRect/>
            </a:stretch>
          </p:blipFill>
          <p:spPr>
            <a:xfrm>
              <a:off x="5551535" y="2281800"/>
              <a:ext cx="3389990" cy="1906875"/>
            </a:xfrm>
            <a:prstGeom prst="rect">
              <a:avLst/>
            </a:prstGeom>
            <a:noFill/>
            <a:ln>
              <a:noFill/>
            </a:ln>
          </p:spPr>
        </p:pic>
        <p:sp>
          <p:nvSpPr>
            <p:cNvPr id="208" name="Google Shape;208;p26"/>
            <p:cNvSpPr txBox="1"/>
            <p:nvPr/>
          </p:nvSpPr>
          <p:spPr>
            <a:xfrm>
              <a:off x="5537125" y="4107050"/>
              <a:ext cx="3463800" cy="259800"/>
            </a:xfrm>
            <a:prstGeom prst="rect">
              <a:avLst/>
            </a:prstGeom>
            <a:solidFill>
              <a:srgbClr val="EA9999"/>
            </a:solidFill>
            <a:ln cap="flat" cmpd="sng" w="9525">
              <a:solidFill>
                <a:srgbClr val="EA999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t>Brucke-Osteuropa, </a:t>
              </a:r>
              <a:r>
                <a:rPr lang="en" sz="1000" u="sng">
                  <a:hlinkClick r:id="rId4"/>
                </a:rPr>
                <a:t>Wikimedia Commons</a:t>
              </a:r>
              <a:endParaRPr sz="1000"/>
            </a:p>
          </p:txBody>
        </p:sp>
        <p:sp>
          <p:nvSpPr>
            <p:cNvPr id="209" name="Google Shape;209;p26"/>
            <p:cNvSpPr txBox="1"/>
            <p:nvPr/>
          </p:nvSpPr>
          <p:spPr>
            <a:xfrm>
              <a:off x="5551525" y="1400150"/>
              <a:ext cx="3580500" cy="72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In Mongolia, a nation of herders, climate change has stolen economic stability from herders.</a:t>
              </a:r>
              <a:endParaRPr/>
            </a:p>
          </p:txBody>
        </p:sp>
      </p:grpSp>
      <p:grpSp>
        <p:nvGrpSpPr>
          <p:cNvPr id="210" name="Google Shape;210;p26"/>
          <p:cNvGrpSpPr/>
          <p:nvPr/>
        </p:nvGrpSpPr>
        <p:grpSpPr>
          <a:xfrm>
            <a:off x="0" y="0"/>
            <a:ext cx="9144000" cy="831900"/>
            <a:chOff x="0" y="0"/>
            <a:chExt cx="9144000" cy="831900"/>
          </a:xfrm>
        </p:grpSpPr>
        <p:sp>
          <p:nvSpPr>
            <p:cNvPr id="211" name="Google Shape;211;p26"/>
            <p:cNvSpPr txBox="1"/>
            <p:nvPr/>
          </p:nvSpPr>
          <p:spPr>
            <a:xfrm>
              <a:off x="1458600" y="0"/>
              <a:ext cx="69561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CC4125"/>
                  </a:solidFill>
                </a:rPr>
                <a:t>E</a:t>
              </a:r>
              <a:r>
                <a:rPr lang="en" sz="4500">
                  <a:solidFill>
                    <a:schemeClr val="dk1"/>
                  </a:solidFill>
                </a:rPr>
                <a:t>mpathy for struggles</a:t>
              </a:r>
              <a:endParaRPr sz="4800"/>
            </a:p>
          </p:txBody>
        </p:sp>
        <p:cxnSp>
          <p:nvCxnSpPr>
            <p:cNvPr id="212" name="Google Shape;212;p26"/>
            <p:cNvCxnSpPr/>
            <p:nvPr/>
          </p:nvCxnSpPr>
          <p:spPr>
            <a:xfrm>
              <a:off x="0" y="7557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213" name="Google Shape;213;p26"/>
            <p:cNvCxnSpPr/>
            <p:nvPr/>
          </p:nvCxnSpPr>
          <p:spPr>
            <a:xfrm>
              <a:off x="0" y="831900"/>
              <a:ext cx="9144000" cy="0"/>
            </a:xfrm>
            <a:prstGeom prst="straightConnector1">
              <a:avLst/>
            </a:prstGeom>
            <a:noFill/>
            <a:ln cap="flat" cmpd="sng" w="76200">
              <a:solidFill>
                <a:srgbClr val="FF0000"/>
              </a:solidFill>
              <a:prstDash val="solid"/>
              <a:round/>
              <a:headEnd len="med" w="med" type="none"/>
              <a:tailEnd len="med" w="med" type="none"/>
            </a:ln>
          </p:spPr>
        </p:cxnSp>
      </p:grpSp>
      <p:sp>
        <p:nvSpPr>
          <p:cNvPr id="214" name="Google Shape;214;p26"/>
          <p:cNvSpPr txBox="1"/>
          <p:nvPr/>
        </p:nvSpPr>
        <p:spPr>
          <a:xfrm>
            <a:off x="3390875" y="1882925"/>
            <a:ext cx="2829900" cy="12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In Detroit, a city of factories, changes in the economy and where factories are located have stolen economic stability from former auto workers.</a:t>
            </a:r>
            <a:endParaRPr/>
          </a:p>
        </p:txBody>
      </p:sp>
      <p:sp>
        <p:nvSpPr>
          <p:cNvPr id="215" name="Google Shape;215;p26"/>
          <p:cNvSpPr txBox="1"/>
          <p:nvPr/>
        </p:nvSpPr>
        <p:spPr>
          <a:xfrm>
            <a:off x="6409475" y="1806725"/>
            <a:ext cx="2661900" cy="12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In the American midwest, a land of small farms, changes in farming technology have led to almost all small farms being erased by factory farms or development..</a:t>
            </a:r>
            <a:endParaRPr/>
          </a:p>
        </p:txBody>
      </p:sp>
      <p:sp>
        <p:nvSpPr>
          <p:cNvPr id="216" name="Google Shape;216;p26"/>
          <p:cNvSpPr txBox="1"/>
          <p:nvPr/>
        </p:nvSpPr>
        <p:spPr>
          <a:xfrm>
            <a:off x="6331725" y="4756825"/>
            <a:ext cx="3030000" cy="20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Ray Michael-Schwartz, 2018 all rights reserved.</a:t>
            </a:r>
            <a:endParaRPr sz="1000"/>
          </a:p>
        </p:txBody>
      </p:sp>
      <p:sp>
        <p:nvSpPr>
          <p:cNvPr id="217" name="Google Shape;217;p26"/>
          <p:cNvSpPr txBox="1"/>
          <p:nvPr/>
        </p:nvSpPr>
        <p:spPr>
          <a:xfrm>
            <a:off x="601350" y="1005150"/>
            <a:ext cx="8790000" cy="4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Economic and Technological</a:t>
            </a:r>
            <a:r>
              <a:rPr b="1" lang="en" sz="2400"/>
              <a:t> Change are Everywhere</a:t>
            </a:r>
            <a:endParaRPr b="1" sz="2400"/>
          </a:p>
        </p:txBody>
      </p:sp>
      <p:pic>
        <p:nvPicPr>
          <p:cNvPr id="218" name="Google Shape;218;p26"/>
          <p:cNvPicPr preferRelativeResize="0"/>
          <p:nvPr/>
        </p:nvPicPr>
        <p:blipFill>
          <a:blip r:embed="rId5">
            <a:alphaModFix/>
          </a:blip>
          <a:stretch>
            <a:fillRect/>
          </a:stretch>
        </p:blipFill>
        <p:spPr>
          <a:xfrm>
            <a:off x="3521300" y="3071063"/>
            <a:ext cx="2438400" cy="1628775"/>
          </a:xfrm>
          <a:prstGeom prst="rect">
            <a:avLst/>
          </a:prstGeom>
          <a:noFill/>
          <a:ln>
            <a:noFill/>
          </a:ln>
        </p:spPr>
      </p:pic>
      <p:sp>
        <p:nvSpPr>
          <p:cNvPr id="219" name="Google Shape;219;p26"/>
          <p:cNvSpPr txBox="1"/>
          <p:nvPr/>
        </p:nvSpPr>
        <p:spPr>
          <a:xfrm>
            <a:off x="3528525" y="4604425"/>
            <a:ext cx="2392500" cy="20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hlinkClick r:id="rId6"/>
              </a:rPr>
              <a:t>Albert Duce, Wikimedia Commons</a:t>
            </a:r>
            <a:endParaRPr sz="1000"/>
          </a:p>
        </p:txBody>
      </p:sp>
      <p:pic>
        <p:nvPicPr>
          <p:cNvPr id="220" name="Google Shape;220;p26"/>
          <p:cNvPicPr preferRelativeResize="0"/>
          <p:nvPr/>
        </p:nvPicPr>
        <p:blipFill>
          <a:blip r:embed="rId7">
            <a:alphaModFix/>
          </a:blip>
          <a:stretch>
            <a:fillRect/>
          </a:stretch>
        </p:blipFill>
        <p:spPr>
          <a:xfrm>
            <a:off x="6561875" y="3167475"/>
            <a:ext cx="2171693" cy="162877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grpSp>
        <p:nvGrpSpPr>
          <p:cNvPr id="225" name="Google Shape;225;p27"/>
          <p:cNvGrpSpPr/>
          <p:nvPr/>
        </p:nvGrpSpPr>
        <p:grpSpPr>
          <a:xfrm>
            <a:off x="0" y="0"/>
            <a:ext cx="9144000" cy="831900"/>
            <a:chOff x="0" y="0"/>
            <a:chExt cx="9144000" cy="831900"/>
          </a:xfrm>
        </p:grpSpPr>
        <p:sp>
          <p:nvSpPr>
            <p:cNvPr id="226" name="Google Shape;226;p27"/>
            <p:cNvSpPr txBox="1"/>
            <p:nvPr/>
          </p:nvSpPr>
          <p:spPr>
            <a:xfrm>
              <a:off x="1458600" y="0"/>
              <a:ext cx="69561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CC4125"/>
                  </a:solidFill>
                </a:rPr>
                <a:t>E</a:t>
              </a:r>
              <a:r>
                <a:rPr lang="en" sz="4500">
                  <a:solidFill>
                    <a:schemeClr val="dk1"/>
                  </a:solidFill>
                </a:rPr>
                <a:t>mpathy for struggles</a:t>
              </a:r>
              <a:endParaRPr sz="4800"/>
            </a:p>
          </p:txBody>
        </p:sp>
        <p:cxnSp>
          <p:nvCxnSpPr>
            <p:cNvPr id="227" name="Google Shape;227;p27"/>
            <p:cNvCxnSpPr/>
            <p:nvPr/>
          </p:nvCxnSpPr>
          <p:spPr>
            <a:xfrm>
              <a:off x="0" y="7557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228" name="Google Shape;228;p27"/>
            <p:cNvCxnSpPr/>
            <p:nvPr/>
          </p:nvCxnSpPr>
          <p:spPr>
            <a:xfrm>
              <a:off x="0" y="831900"/>
              <a:ext cx="9144000" cy="0"/>
            </a:xfrm>
            <a:prstGeom prst="straightConnector1">
              <a:avLst/>
            </a:prstGeom>
            <a:noFill/>
            <a:ln cap="flat" cmpd="sng" w="76200">
              <a:solidFill>
                <a:srgbClr val="FF0000"/>
              </a:solidFill>
              <a:prstDash val="solid"/>
              <a:round/>
              <a:headEnd len="med" w="med" type="none"/>
              <a:tailEnd len="med" w="med" type="none"/>
            </a:ln>
          </p:spPr>
        </p:cxnSp>
      </p:grpSp>
      <p:pic>
        <p:nvPicPr>
          <p:cNvPr id="229" name="Google Shape;229;p27"/>
          <p:cNvPicPr preferRelativeResize="0"/>
          <p:nvPr/>
        </p:nvPicPr>
        <p:blipFill>
          <a:blip r:embed="rId3">
            <a:alphaModFix/>
          </a:blip>
          <a:stretch>
            <a:fillRect/>
          </a:stretch>
        </p:blipFill>
        <p:spPr>
          <a:xfrm>
            <a:off x="1264263" y="1072050"/>
            <a:ext cx="6615476" cy="3743849"/>
          </a:xfrm>
          <a:prstGeom prst="rect">
            <a:avLst/>
          </a:prstGeom>
          <a:noFill/>
          <a:ln cap="flat" cmpd="sng" w="28575">
            <a:solidFill>
              <a:srgbClr val="19D3D3"/>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pic>
        <p:nvPicPr>
          <p:cNvPr id="234" name="Google Shape;234;p28"/>
          <p:cNvPicPr preferRelativeResize="0"/>
          <p:nvPr/>
        </p:nvPicPr>
        <p:blipFill>
          <a:blip r:embed="rId3">
            <a:alphaModFix/>
          </a:blip>
          <a:stretch>
            <a:fillRect/>
          </a:stretch>
        </p:blipFill>
        <p:spPr>
          <a:xfrm>
            <a:off x="222075" y="1441325"/>
            <a:ext cx="2587405" cy="1533331"/>
          </a:xfrm>
          <a:prstGeom prst="rect">
            <a:avLst/>
          </a:prstGeom>
          <a:noFill/>
          <a:ln>
            <a:noFill/>
          </a:ln>
        </p:spPr>
      </p:pic>
      <p:sp>
        <p:nvSpPr>
          <p:cNvPr id="235" name="Google Shape;235;p28"/>
          <p:cNvSpPr txBox="1"/>
          <p:nvPr/>
        </p:nvSpPr>
        <p:spPr>
          <a:xfrm>
            <a:off x="3070750" y="1198225"/>
            <a:ext cx="5041200" cy="368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t>Herders                                                                                                           </a:t>
            </a:r>
            <a:endParaRPr b="1" sz="3000"/>
          </a:p>
          <a:p>
            <a:pPr indent="0" lvl="0" marL="0" rtl="0" algn="l">
              <a:spcBef>
                <a:spcPts val="0"/>
              </a:spcBef>
              <a:spcAft>
                <a:spcPts val="0"/>
              </a:spcAft>
              <a:buNone/>
            </a:pPr>
            <a:r>
              <a:rPr lang="en" sz="2400"/>
              <a:t>About half of the people in Mongolia are semi-nomadic herders, dependent on their herds of camels, sheep, goals, yaks, and horses for their living. They move with their herds as seasons change to find the best places for the animals to feed and survive.</a:t>
            </a:r>
            <a:endParaRPr sz="2400"/>
          </a:p>
        </p:txBody>
      </p:sp>
      <p:grpSp>
        <p:nvGrpSpPr>
          <p:cNvPr id="236" name="Google Shape;236;p28"/>
          <p:cNvGrpSpPr/>
          <p:nvPr/>
        </p:nvGrpSpPr>
        <p:grpSpPr>
          <a:xfrm>
            <a:off x="0" y="0"/>
            <a:ext cx="9144000" cy="831900"/>
            <a:chOff x="0" y="0"/>
            <a:chExt cx="9144000" cy="831900"/>
          </a:xfrm>
        </p:grpSpPr>
        <p:sp>
          <p:nvSpPr>
            <p:cNvPr id="237" name="Google Shape;237;p28"/>
            <p:cNvSpPr txBox="1"/>
            <p:nvPr/>
          </p:nvSpPr>
          <p:spPr>
            <a:xfrm>
              <a:off x="1458600" y="0"/>
              <a:ext cx="69561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CC4125"/>
                  </a:solidFill>
                </a:rPr>
                <a:t>E</a:t>
              </a:r>
              <a:r>
                <a:rPr lang="en" sz="4500">
                  <a:solidFill>
                    <a:schemeClr val="dk1"/>
                  </a:solidFill>
                </a:rPr>
                <a:t>mpathy for struggles</a:t>
              </a:r>
              <a:endParaRPr sz="4800"/>
            </a:p>
          </p:txBody>
        </p:sp>
        <p:cxnSp>
          <p:nvCxnSpPr>
            <p:cNvPr id="238" name="Google Shape;238;p28"/>
            <p:cNvCxnSpPr/>
            <p:nvPr/>
          </p:nvCxnSpPr>
          <p:spPr>
            <a:xfrm>
              <a:off x="0" y="7557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239" name="Google Shape;239;p28"/>
            <p:cNvCxnSpPr/>
            <p:nvPr/>
          </p:nvCxnSpPr>
          <p:spPr>
            <a:xfrm>
              <a:off x="0" y="831900"/>
              <a:ext cx="9144000" cy="0"/>
            </a:xfrm>
            <a:prstGeom prst="straightConnector1">
              <a:avLst/>
            </a:prstGeom>
            <a:noFill/>
            <a:ln cap="flat" cmpd="sng" w="76200">
              <a:solidFill>
                <a:srgbClr val="FF0000"/>
              </a:solidFill>
              <a:prstDash val="solid"/>
              <a:round/>
              <a:headEnd len="med" w="med" type="none"/>
              <a:tailEnd len="med" w="med" type="none"/>
            </a:ln>
          </p:spPr>
        </p:cxn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29"/>
          <p:cNvSpPr txBox="1"/>
          <p:nvPr/>
        </p:nvSpPr>
        <p:spPr>
          <a:xfrm>
            <a:off x="222076" y="3036150"/>
            <a:ext cx="2759100" cy="17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u="sng">
                <a:highlight>
                  <a:srgbClr val="F8F9FA"/>
                </a:highlight>
                <a:hlinkClick r:id="rId3"/>
              </a:rPr>
              <a:t>Brücke-Osteuropa</a:t>
            </a:r>
            <a:r>
              <a:rPr lang="en" sz="900"/>
              <a:t>, </a:t>
            </a:r>
            <a:r>
              <a:rPr lang="en" sz="900" u="sng">
                <a:hlinkClick r:id="rId4"/>
              </a:rPr>
              <a:t>Wikimedia Commons</a:t>
            </a:r>
            <a:endParaRPr sz="900"/>
          </a:p>
        </p:txBody>
      </p:sp>
      <p:pic>
        <p:nvPicPr>
          <p:cNvPr id="245" name="Google Shape;245;p29"/>
          <p:cNvPicPr preferRelativeResize="0"/>
          <p:nvPr/>
        </p:nvPicPr>
        <p:blipFill>
          <a:blip r:embed="rId5">
            <a:alphaModFix/>
          </a:blip>
          <a:stretch>
            <a:fillRect/>
          </a:stretch>
        </p:blipFill>
        <p:spPr>
          <a:xfrm>
            <a:off x="222075" y="1441325"/>
            <a:ext cx="2587405" cy="1533331"/>
          </a:xfrm>
          <a:prstGeom prst="rect">
            <a:avLst/>
          </a:prstGeom>
          <a:noFill/>
          <a:ln>
            <a:noFill/>
          </a:ln>
        </p:spPr>
      </p:pic>
      <p:sp>
        <p:nvSpPr>
          <p:cNvPr id="246" name="Google Shape;246;p29"/>
          <p:cNvSpPr txBox="1"/>
          <p:nvPr/>
        </p:nvSpPr>
        <p:spPr>
          <a:xfrm>
            <a:off x="3045200" y="1141175"/>
            <a:ext cx="5041200" cy="387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t>Herders                                                                                                           </a:t>
            </a:r>
            <a:endParaRPr b="1" sz="3000"/>
          </a:p>
          <a:p>
            <a:pPr indent="0" lvl="0" marL="0" rtl="0" algn="l">
              <a:spcBef>
                <a:spcPts val="0"/>
              </a:spcBef>
              <a:spcAft>
                <a:spcPts val="0"/>
              </a:spcAft>
              <a:buNone/>
            </a:pPr>
            <a:r>
              <a:rPr lang="en" sz="2400"/>
              <a:t>Climate change is upsetting the delicate balance that allows herds to survive winter on the steppe and is turning parts of the steppe into deserts.</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lang="en" sz="2400"/>
              <a:t>A </a:t>
            </a:r>
            <a:r>
              <a:rPr i="1" lang="en" sz="2400"/>
              <a:t>dzud</a:t>
            </a:r>
            <a:r>
              <a:rPr lang="en" sz="2400"/>
              <a:t> is a mass die-off of animals due to unusually dry summers and unusually cold winters. </a:t>
            </a:r>
            <a:endParaRPr sz="2400"/>
          </a:p>
        </p:txBody>
      </p:sp>
      <p:grpSp>
        <p:nvGrpSpPr>
          <p:cNvPr id="247" name="Google Shape;247;p29"/>
          <p:cNvGrpSpPr/>
          <p:nvPr/>
        </p:nvGrpSpPr>
        <p:grpSpPr>
          <a:xfrm>
            <a:off x="0" y="0"/>
            <a:ext cx="9144000" cy="831900"/>
            <a:chOff x="0" y="0"/>
            <a:chExt cx="9144000" cy="831900"/>
          </a:xfrm>
        </p:grpSpPr>
        <p:sp>
          <p:nvSpPr>
            <p:cNvPr id="248" name="Google Shape;248;p29"/>
            <p:cNvSpPr txBox="1"/>
            <p:nvPr/>
          </p:nvSpPr>
          <p:spPr>
            <a:xfrm>
              <a:off x="1458600" y="0"/>
              <a:ext cx="69561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CC4125"/>
                  </a:solidFill>
                </a:rPr>
                <a:t>E</a:t>
              </a:r>
              <a:r>
                <a:rPr lang="en" sz="4500">
                  <a:solidFill>
                    <a:schemeClr val="dk1"/>
                  </a:solidFill>
                </a:rPr>
                <a:t>mpathy for struggles</a:t>
              </a:r>
              <a:endParaRPr sz="4800"/>
            </a:p>
          </p:txBody>
        </p:sp>
        <p:cxnSp>
          <p:nvCxnSpPr>
            <p:cNvPr id="249" name="Google Shape;249;p29"/>
            <p:cNvCxnSpPr/>
            <p:nvPr/>
          </p:nvCxnSpPr>
          <p:spPr>
            <a:xfrm>
              <a:off x="0" y="7557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250" name="Google Shape;250;p29"/>
            <p:cNvCxnSpPr/>
            <p:nvPr/>
          </p:nvCxnSpPr>
          <p:spPr>
            <a:xfrm>
              <a:off x="0" y="831900"/>
              <a:ext cx="9144000" cy="0"/>
            </a:xfrm>
            <a:prstGeom prst="straightConnector1">
              <a:avLst/>
            </a:prstGeom>
            <a:noFill/>
            <a:ln cap="flat" cmpd="sng" w="76200">
              <a:solidFill>
                <a:srgbClr val="FF0000"/>
              </a:solidFill>
              <a:prstDash val="solid"/>
              <a:round/>
              <a:headEnd len="med" w="med" type="none"/>
              <a:tailEnd len="med" w="med" type="none"/>
            </a:ln>
          </p:spPr>
        </p:cxn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30"/>
          <p:cNvSpPr txBox="1"/>
          <p:nvPr/>
        </p:nvSpPr>
        <p:spPr>
          <a:xfrm>
            <a:off x="222076" y="3036150"/>
            <a:ext cx="2759100" cy="17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u="sng">
                <a:highlight>
                  <a:srgbClr val="F8F9FA"/>
                </a:highlight>
                <a:hlinkClick r:id="rId3"/>
              </a:rPr>
              <a:t>Brücke-Osteuropa</a:t>
            </a:r>
            <a:r>
              <a:rPr lang="en" sz="900"/>
              <a:t>, </a:t>
            </a:r>
            <a:r>
              <a:rPr lang="en" sz="900" u="sng">
                <a:hlinkClick r:id="rId4"/>
              </a:rPr>
              <a:t>Wikimedia Commons</a:t>
            </a:r>
            <a:endParaRPr sz="900"/>
          </a:p>
        </p:txBody>
      </p:sp>
      <p:pic>
        <p:nvPicPr>
          <p:cNvPr id="256" name="Google Shape;256;p30"/>
          <p:cNvPicPr preferRelativeResize="0"/>
          <p:nvPr/>
        </p:nvPicPr>
        <p:blipFill>
          <a:blip r:embed="rId5">
            <a:alphaModFix/>
          </a:blip>
          <a:stretch>
            <a:fillRect/>
          </a:stretch>
        </p:blipFill>
        <p:spPr>
          <a:xfrm>
            <a:off x="222075" y="1441325"/>
            <a:ext cx="2587405" cy="1533331"/>
          </a:xfrm>
          <a:prstGeom prst="rect">
            <a:avLst/>
          </a:prstGeom>
          <a:noFill/>
          <a:ln>
            <a:noFill/>
          </a:ln>
        </p:spPr>
      </p:pic>
      <p:sp>
        <p:nvSpPr>
          <p:cNvPr id="257" name="Google Shape;257;p30"/>
          <p:cNvSpPr txBox="1"/>
          <p:nvPr/>
        </p:nvSpPr>
        <p:spPr>
          <a:xfrm>
            <a:off x="3070750" y="1198225"/>
            <a:ext cx="5041200" cy="368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t>Why does it matter?</a:t>
            </a:r>
            <a:endParaRPr b="1" sz="3000"/>
          </a:p>
          <a:p>
            <a:pPr indent="0" lvl="0" marL="0" rtl="0" algn="l">
              <a:spcBef>
                <a:spcPts val="0"/>
              </a:spcBef>
              <a:spcAft>
                <a:spcPts val="0"/>
              </a:spcAft>
              <a:buNone/>
            </a:pPr>
            <a:r>
              <a:rPr lang="en" sz="2400">
                <a:solidFill>
                  <a:schemeClr val="dk1"/>
                </a:solidFill>
              </a:rPr>
              <a:t>For over a thousand years people in Mongolia lived as nomadic herders, priding themselves on their horses and livestock. Many of those who lose their animals in a </a:t>
            </a:r>
            <a:r>
              <a:rPr i="1" lang="en" sz="2400">
                <a:solidFill>
                  <a:schemeClr val="dk1"/>
                </a:solidFill>
              </a:rPr>
              <a:t>dzud </a:t>
            </a:r>
            <a:r>
              <a:rPr lang="en" sz="2400">
                <a:solidFill>
                  <a:schemeClr val="dk1"/>
                </a:solidFill>
              </a:rPr>
              <a:t>have to give up herding and move to Ulaanbaatar: a crowded, polluted city.</a:t>
            </a:r>
            <a:r>
              <a:rPr b="1" lang="en" sz="3000"/>
              <a:t> </a:t>
            </a:r>
            <a:r>
              <a:rPr b="1" lang="en" sz="3000"/>
              <a:t>                                                                                                           </a:t>
            </a:r>
            <a:endParaRPr b="1" sz="3000"/>
          </a:p>
          <a:p>
            <a:pPr indent="0" lvl="0" marL="0" rtl="0" algn="l">
              <a:spcBef>
                <a:spcPts val="0"/>
              </a:spcBef>
              <a:spcAft>
                <a:spcPts val="0"/>
              </a:spcAft>
              <a:buNone/>
            </a:pPr>
            <a:r>
              <a:t/>
            </a:r>
            <a:endParaRPr sz="2400"/>
          </a:p>
        </p:txBody>
      </p:sp>
      <p:grpSp>
        <p:nvGrpSpPr>
          <p:cNvPr id="258" name="Google Shape;258;p30"/>
          <p:cNvGrpSpPr/>
          <p:nvPr/>
        </p:nvGrpSpPr>
        <p:grpSpPr>
          <a:xfrm>
            <a:off x="0" y="0"/>
            <a:ext cx="9144000" cy="831900"/>
            <a:chOff x="0" y="0"/>
            <a:chExt cx="9144000" cy="831900"/>
          </a:xfrm>
        </p:grpSpPr>
        <p:sp>
          <p:nvSpPr>
            <p:cNvPr id="259" name="Google Shape;259;p30"/>
            <p:cNvSpPr txBox="1"/>
            <p:nvPr/>
          </p:nvSpPr>
          <p:spPr>
            <a:xfrm>
              <a:off x="1458600" y="0"/>
              <a:ext cx="69561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CC4125"/>
                  </a:solidFill>
                </a:rPr>
                <a:t>E</a:t>
              </a:r>
              <a:r>
                <a:rPr lang="en" sz="4500">
                  <a:solidFill>
                    <a:schemeClr val="dk1"/>
                  </a:solidFill>
                </a:rPr>
                <a:t>mpathy for struggles</a:t>
              </a:r>
              <a:endParaRPr sz="4800"/>
            </a:p>
          </p:txBody>
        </p:sp>
        <p:cxnSp>
          <p:nvCxnSpPr>
            <p:cNvPr id="260" name="Google Shape;260;p30"/>
            <p:cNvCxnSpPr/>
            <p:nvPr/>
          </p:nvCxnSpPr>
          <p:spPr>
            <a:xfrm>
              <a:off x="0" y="7557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261" name="Google Shape;261;p30"/>
            <p:cNvCxnSpPr/>
            <p:nvPr/>
          </p:nvCxnSpPr>
          <p:spPr>
            <a:xfrm>
              <a:off x="0" y="831900"/>
              <a:ext cx="9144000" cy="0"/>
            </a:xfrm>
            <a:prstGeom prst="straightConnector1">
              <a:avLst/>
            </a:prstGeom>
            <a:noFill/>
            <a:ln cap="flat" cmpd="sng" w="76200">
              <a:solidFill>
                <a:srgbClr val="FF0000"/>
              </a:solidFill>
              <a:prstDash val="solid"/>
              <a:round/>
              <a:headEnd len="med" w="med" type="none"/>
              <a:tailEnd len="med" w="med" type="none"/>
            </a:ln>
          </p:spPr>
        </p:cxn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Google Shape;266;p31"/>
          <p:cNvSpPr txBox="1"/>
          <p:nvPr/>
        </p:nvSpPr>
        <p:spPr>
          <a:xfrm>
            <a:off x="222076" y="3036150"/>
            <a:ext cx="2759100" cy="17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u="sng">
                <a:highlight>
                  <a:srgbClr val="F8F9FA"/>
                </a:highlight>
                <a:hlinkClick r:id="rId3"/>
              </a:rPr>
              <a:t>Brücke-Osteuropa</a:t>
            </a:r>
            <a:r>
              <a:rPr lang="en" sz="900"/>
              <a:t>, </a:t>
            </a:r>
            <a:r>
              <a:rPr lang="en" sz="900" u="sng">
                <a:hlinkClick r:id="rId4"/>
              </a:rPr>
              <a:t>Wikimedia Commons</a:t>
            </a:r>
            <a:endParaRPr sz="900"/>
          </a:p>
        </p:txBody>
      </p:sp>
      <p:pic>
        <p:nvPicPr>
          <p:cNvPr id="267" name="Google Shape;267;p31"/>
          <p:cNvPicPr preferRelativeResize="0"/>
          <p:nvPr/>
        </p:nvPicPr>
        <p:blipFill>
          <a:blip r:embed="rId5">
            <a:alphaModFix/>
          </a:blip>
          <a:stretch>
            <a:fillRect/>
          </a:stretch>
        </p:blipFill>
        <p:spPr>
          <a:xfrm>
            <a:off x="222075" y="1441325"/>
            <a:ext cx="2587405" cy="1533331"/>
          </a:xfrm>
          <a:prstGeom prst="rect">
            <a:avLst/>
          </a:prstGeom>
          <a:noFill/>
          <a:ln>
            <a:noFill/>
          </a:ln>
        </p:spPr>
      </p:pic>
      <p:sp>
        <p:nvSpPr>
          <p:cNvPr id="268" name="Google Shape;268;p31"/>
          <p:cNvSpPr txBox="1"/>
          <p:nvPr/>
        </p:nvSpPr>
        <p:spPr>
          <a:xfrm>
            <a:off x="3070750" y="1198225"/>
            <a:ext cx="5668200" cy="36837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Have you read about people in the U.S. who find the factory jobs that sustained their parents and grandparents disappear</a:t>
            </a:r>
            <a:r>
              <a:rPr lang="en" sz="2000"/>
              <a:t>?</a:t>
            </a:r>
            <a:endParaRPr sz="2000"/>
          </a:p>
          <a:p>
            <a:pPr indent="0" lvl="0" marL="457200" rtl="0" algn="l">
              <a:spcBef>
                <a:spcPts val="0"/>
              </a:spcBef>
              <a:spcAft>
                <a:spcPts val="0"/>
              </a:spcAft>
              <a:buNone/>
            </a:pPr>
            <a:r>
              <a:t/>
            </a:r>
            <a:endParaRPr sz="1000"/>
          </a:p>
          <a:p>
            <a:pPr indent="-355600" lvl="0" marL="457200" rtl="0" algn="l">
              <a:spcBef>
                <a:spcPts val="0"/>
              </a:spcBef>
              <a:spcAft>
                <a:spcPts val="0"/>
              </a:spcAft>
              <a:buSzPts val="2000"/>
              <a:buChar char="●"/>
            </a:pPr>
            <a:r>
              <a:rPr lang="en" sz="2000"/>
              <a:t>How about the family farmers in our country who are finding that they must sell their farms?</a:t>
            </a:r>
            <a:endParaRPr sz="2000"/>
          </a:p>
          <a:p>
            <a:pPr indent="0" lvl="0" marL="457200" rtl="0" algn="l">
              <a:spcBef>
                <a:spcPts val="0"/>
              </a:spcBef>
              <a:spcAft>
                <a:spcPts val="0"/>
              </a:spcAft>
              <a:buNone/>
            </a:pPr>
            <a:r>
              <a:t/>
            </a:r>
            <a:endParaRPr sz="1000"/>
          </a:p>
          <a:p>
            <a:pPr indent="0" lvl="0" marL="0" rtl="0" algn="l">
              <a:spcBef>
                <a:spcPts val="0"/>
              </a:spcBef>
              <a:spcAft>
                <a:spcPts val="0"/>
              </a:spcAft>
              <a:buNone/>
            </a:pPr>
            <a:r>
              <a:rPr lang="en" sz="2000">
                <a:solidFill>
                  <a:schemeClr val="dk1"/>
                </a:solidFill>
              </a:rPr>
              <a:t>How do these situations compare to the herder’s problems?</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rPr lang="en" sz="2000">
                <a:solidFill>
                  <a:schemeClr val="dk1"/>
                </a:solidFill>
              </a:rPr>
              <a:t>How do the different groups adapt to or mitigate these problems?</a:t>
            </a:r>
            <a:endParaRPr sz="2400"/>
          </a:p>
        </p:txBody>
      </p:sp>
      <p:grpSp>
        <p:nvGrpSpPr>
          <p:cNvPr id="269" name="Google Shape;269;p31"/>
          <p:cNvGrpSpPr/>
          <p:nvPr/>
        </p:nvGrpSpPr>
        <p:grpSpPr>
          <a:xfrm>
            <a:off x="0" y="0"/>
            <a:ext cx="9144000" cy="831900"/>
            <a:chOff x="0" y="0"/>
            <a:chExt cx="9144000" cy="831900"/>
          </a:xfrm>
        </p:grpSpPr>
        <p:sp>
          <p:nvSpPr>
            <p:cNvPr id="270" name="Google Shape;270;p31"/>
            <p:cNvSpPr txBox="1"/>
            <p:nvPr/>
          </p:nvSpPr>
          <p:spPr>
            <a:xfrm>
              <a:off x="1458600" y="0"/>
              <a:ext cx="69561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CC4125"/>
                  </a:solidFill>
                </a:rPr>
                <a:t>E</a:t>
              </a:r>
              <a:r>
                <a:rPr lang="en" sz="4500">
                  <a:solidFill>
                    <a:schemeClr val="dk1"/>
                  </a:solidFill>
                </a:rPr>
                <a:t>mpathy for struggles</a:t>
              </a:r>
              <a:endParaRPr sz="4800"/>
            </a:p>
          </p:txBody>
        </p:sp>
        <p:cxnSp>
          <p:nvCxnSpPr>
            <p:cNvPr id="271" name="Google Shape;271;p31"/>
            <p:cNvCxnSpPr/>
            <p:nvPr/>
          </p:nvCxnSpPr>
          <p:spPr>
            <a:xfrm>
              <a:off x="0" y="7557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272" name="Google Shape;272;p31"/>
            <p:cNvCxnSpPr/>
            <p:nvPr/>
          </p:nvCxnSpPr>
          <p:spPr>
            <a:xfrm>
              <a:off x="0" y="831900"/>
              <a:ext cx="9144000" cy="0"/>
            </a:xfrm>
            <a:prstGeom prst="straightConnector1">
              <a:avLst/>
            </a:prstGeom>
            <a:noFill/>
            <a:ln cap="flat" cmpd="sng" w="76200">
              <a:solidFill>
                <a:srgbClr val="FF0000"/>
              </a:solidFill>
              <a:prstDash val="solid"/>
              <a:round/>
              <a:headEnd len="med" w="med" type="none"/>
              <a:tailEnd len="med" w="med" type="none"/>
            </a:ln>
          </p:spPr>
        </p:cxn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4"/>
          <p:cNvSpPr/>
          <p:nvPr/>
        </p:nvSpPr>
        <p:spPr>
          <a:xfrm>
            <a:off x="166325" y="1049175"/>
            <a:ext cx="8748900" cy="2951100"/>
          </a:xfrm>
          <a:prstGeom prst="rect">
            <a:avLst/>
          </a:prstGeom>
          <a:solidFill>
            <a:schemeClr val="lt2"/>
          </a:solidFill>
          <a:ln cap="flat" cmpd="sng" w="1524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 name="Google Shape;60;p14"/>
          <p:cNvPicPr preferRelativeResize="0"/>
          <p:nvPr/>
        </p:nvPicPr>
        <p:blipFill>
          <a:blip r:embed="rId3">
            <a:alphaModFix/>
          </a:blip>
          <a:stretch>
            <a:fillRect/>
          </a:stretch>
        </p:blipFill>
        <p:spPr>
          <a:xfrm>
            <a:off x="5465725" y="4196675"/>
            <a:ext cx="831900" cy="831900"/>
          </a:xfrm>
          <a:prstGeom prst="rect">
            <a:avLst/>
          </a:prstGeom>
          <a:noFill/>
          <a:ln>
            <a:noFill/>
          </a:ln>
        </p:spPr>
      </p:pic>
      <p:sp>
        <p:nvSpPr>
          <p:cNvPr id="61" name="Google Shape;61;p14"/>
          <p:cNvSpPr txBox="1"/>
          <p:nvPr/>
        </p:nvSpPr>
        <p:spPr>
          <a:xfrm>
            <a:off x="1961225" y="1123950"/>
            <a:ext cx="6954000" cy="28764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Thanks to the American Center for Mongolian Studies, Avoca District 37 tuition reimbursement, and the Illinois Computing Educators for funding my study in last summer’s field school</a:t>
            </a:r>
            <a:br>
              <a:rPr lang="en" sz="1800"/>
            </a:br>
            <a:endParaRPr sz="1800"/>
          </a:p>
          <a:p>
            <a:pPr indent="-342900" lvl="0" marL="457200" rtl="0" algn="l">
              <a:spcBef>
                <a:spcPts val="0"/>
              </a:spcBef>
              <a:spcAft>
                <a:spcPts val="0"/>
              </a:spcAft>
              <a:buSzPts val="1800"/>
              <a:buChar char="➔"/>
            </a:pPr>
            <a:r>
              <a:rPr lang="en" sz="1800"/>
              <a:t>Thanks to National Geographic for including me in the Educator Community Steering Committee, 2018-2019</a:t>
            </a:r>
            <a:br>
              <a:rPr lang="en" sz="1800"/>
            </a:br>
            <a:endParaRPr sz="1800"/>
          </a:p>
          <a:p>
            <a:pPr indent="-342900" lvl="0" marL="457200" rtl="0" algn="l">
              <a:spcBef>
                <a:spcPts val="0"/>
              </a:spcBef>
              <a:spcAft>
                <a:spcPts val="0"/>
              </a:spcAft>
              <a:buSzPts val="1800"/>
              <a:buChar char="➔"/>
            </a:pPr>
            <a:r>
              <a:rPr lang="en" sz="1800"/>
              <a:t>Thanks to the NEA Foundation for teaching me about Global Studies this year!</a:t>
            </a:r>
            <a:endParaRPr sz="1800"/>
          </a:p>
        </p:txBody>
      </p:sp>
      <p:pic>
        <p:nvPicPr>
          <p:cNvPr id="62" name="Google Shape;62;p14"/>
          <p:cNvPicPr preferRelativeResize="0"/>
          <p:nvPr/>
        </p:nvPicPr>
        <p:blipFill>
          <a:blip r:embed="rId4">
            <a:alphaModFix/>
          </a:blip>
          <a:stretch>
            <a:fillRect/>
          </a:stretch>
        </p:blipFill>
        <p:spPr>
          <a:xfrm>
            <a:off x="738319" y="2910244"/>
            <a:ext cx="1151500" cy="733650"/>
          </a:xfrm>
          <a:prstGeom prst="rect">
            <a:avLst/>
          </a:prstGeom>
          <a:noFill/>
          <a:ln cap="flat" cmpd="sng" w="9525">
            <a:solidFill>
              <a:schemeClr val="dk2"/>
            </a:solidFill>
            <a:prstDash val="solid"/>
            <a:round/>
            <a:headEnd len="sm" w="sm" type="none"/>
            <a:tailEnd len="sm" w="sm" type="none"/>
          </a:ln>
        </p:spPr>
      </p:pic>
      <p:pic>
        <p:nvPicPr>
          <p:cNvPr id="63" name="Google Shape;63;p14"/>
          <p:cNvPicPr preferRelativeResize="0"/>
          <p:nvPr/>
        </p:nvPicPr>
        <p:blipFill>
          <a:blip r:embed="rId5">
            <a:alphaModFix/>
          </a:blip>
          <a:stretch>
            <a:fillRect/>
          </a:stretch>
        </p:blipFill>
        <p:spPr>
          <a:xfrm>
            <a:off x="509726" y="1198499"/>
            <a:ext cx="602750" cy="703940"/>
          </a:xfrm>
          <a:prstGeom prst="rect">
            <a:avLst/>
          </a:prstGeom>
          <a:noFill/>
          <a:ln cap="flat" cmpd="sng" w="9525">
            <a:solidFill>
              <a:schemeClr val="dk2"/>
            </a:solidFill>
            <a:prstDash val="solid"/>
            <a:round/>
            <a:headEnd len="sm" w="sm" type="none"/>
            <a:tailEnd len="sm" w="sm" type="none"/>
          </a:ln>
        </p:spPr>
      </p:pic>
      <p:pic>
        <p:nvPicPr>
          <p:cNvPr id="64" name="Google Shape;64;p14"/>
          <p:cNvPicPr preferRelativeResize="0"/>
          <p:nvPr/>
        </p:nvPicPr>
        <p:blipFill>
          <a:blip r:embed="rId6">
            <a:alphaModFix/>
          </a:blip>
          <a:stretch>
            <a:fillRect/>
          </a:stretch>
        </p:blipFill>
        <p:spPr>
          <a:xfrm>
            <a:off x="1190691" y="1198499"/>
            <a:ext cx="692320" cy="703950"/>
          </a:xfrm>
          <a:prstGeom prst="rect">
            <a:avLst/>
          </a:prstGeom>
          <a:noFill/>
          <a:ln cap="flat" cmpd="sng" w="9525">
            <a:solidFill>
              <a:schemeClr val="dk2"/>
            </a:solidFill>
            <a:prstDash val="solid"/>
            <a:round/>
            <a:headEnd len="sm" w="sm" type="none"/>
            <a:tailEnd len="sm" w="sm" type="none"/>
          </a:ln>
        </p:spPr>
      </p:pic>
      <p:pic>
        <p:nvPicPr>
          <p:cNvPr id="65" name="Google Shape;65;p14"/>
          <p:cNvPicPr preferRelativeResize="0"/>
          <p:nvPr/>
        </p:nvPicPr>
        <p:blipFill>
          <a:blip r:embed="rId7">
            <a:alphaModFix/>
          </a:blip>
          <a:stretch>
            <a:fillRect/>
          </a:stretch>
        </p:blipFill>
        <p:spPr>
          <a:xfrm>
            <a:off x="509725" y="2305975"/>
            <a:ext cx="1405375" cy="262075"/>
          </a:xfrm>
          <a:prstGeom prst="rect">
            <a:avLst/>
          </a:prstGeom>
          <a:noFill/>
          <a:ln cap="flat" cmpd="sng" w="9525">
            <a:solidFill>
              <a:schemeClr val="dk2"/>
            </a:solidFill>
            <a:prstDash val="solid"/>
            <a:round/>
            <a:headEnd len="sm" w="sm" type="none"/>
            <a:tailEnd len="sm" w="sm" type="none"/>
          </a:ln>
        </p:spPr>
      </p:pic>
      <p:grpSp>
        <p:nvGrpSpPr>
          <p:cNvPr id="66" name="Google Shape;66;p14"/>
          <p:cNvGrpSpPr/>
          <p:nvPr/>
        </p:nvGrpSpPr>
        <p:grpSpPr>
          <a:xfrm>
            <a:off x="0" y="0"/>
            <a:ext cx="9169127" cy="831900"/>
            <a:chOff x="0" y="0"/>
            <a:chExt cx="9177386" cy="831900"/>
          </a:xfrm>
        </p:grpSpPr>
        <p:sp>
          <p:nvSpPr>
            <p:cNvPr id="67" name="Google Shape;67;p14"/>
            <p:cNvSpPr txBox="1"/>
            <p:nvPr/>
          </p:nvSpPr>
          <p:spPr>
            <a:xfrm>
              <a:off x="2221286" y="0"/>
              <a:ext cx="69561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CC4125"/>
                  </a:solidFill>
                </a:rPr>
                <a:t>Global Education</a:t>
              </a:r>
              <a:endParaRPr sz="4800"/>
            </a:p>
          </p:txBody>
        </p:sp>
        <p:cxnSp>
          <p:nvCxnSpPr>
            <p:cNvPr id="68" name="Google Shape;68;p14"/>
            <p:cNvCxnSpPr/>
            <p:nvPr/>
          </p:nvCxnSpPr>
          <p:spPr>
            <a:xfrm>
              <a:off x="0" y="7557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69" name="Google Shape;69;p14"/>
            <p:cNvCxnSpPr/>
            <p:nvPr/>
          </p:nvCxnSpPr>
          <p:spPr>
            <a:xfrm>
              <a:off x="0" y="831900"/>
              <a:ext cx="9144000" cy="0"/>
            </a:xfrm>
            <a:prstGeom prst="straightConnector1">
              <a:avLst/>
            </a:prstGeom>
            <a:noFill/>
            <a:ln cap="flat" cmpd="sng" w="76200">
              <a:solidFill>
                <a:srgbClr val="FF0000"/>
              </a:solidFill>
              <a:prstDash val="solid"/>
              <a:round/>
              <a:headEnd len="med" w="med" type="none"/>
              <a:tailEnd len="med" w="med" type="none"/>
            </a:ln>
          </p:spPr>
        </p:cxnSp>
      </p:grpSp>
      <p:sp>
        <p:nvSpPr>
          <p:cNvPr id="70" name="Google Shape;70;p14"/>
          <p:cNvSpPr txBox="1"/>
          <p:nvPr/>
        </p:nvSpPr>
        <p:spPr>
          <a:xfrm>
            <a:off x="6371825" y="4120475"/>
            <a:ext cx="2543400" cy="101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Janis Michael</a:t>
            </a:r>
            <a:endParaRPr sz="1800"/>
          </a:p>
          <a:p>
            <a:pPr indent="0" lvl="0" marL="0" rtl="0" algn="l">
              <a:spcBef>
                <a:spcPts val="0"/>
              </a:spcBef>
              <a:spcAft>
                <a:spcPts val="0"/>
              </a:spcAft>
              <a:buNone/>
            </a:pPr>
            <a:r>
              <a:rPr lang="en" sz="1800" u="sng">
                <a:hlinkClick r:id="rId8"/>
              </a:rPr>
              <a:t>Exploremongolia.org</a:t>
            </a:r>
            <a:endParaRPr sz="1800"/>
          </a:p>
          <a:p>
            <a:pPr indent="0" lvl="0" marL="0" rtl="0" algn="l">
              <a:spcBef>
                <a:spcPts val="0"/>
              </a:spcBef>
              <a:spcAft>
                <a:spcPts val="0"/>
              </a:spcAft>
              <a:buNone/>
            </a:pPr>
            <a:r>
              <a:rPr lang="en" sz="1800" u="sng">
                <a:hlinkClick r:id="rId9"/>
              </a:rPr>
              <a:t>janismch2@gmail.com</a:t>
            </a: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grpSp>
        <p:nvGrpSpPr>
          <p:cNvPr id="277" name="Google Shape;277;p32"/>
          <p:cNvGrpSpPr/>
          <p:nvPr/>
        </p:nvGrpSpPr>
        <p:grpSpPr>
          <a:xfrm>
            <a:off x="0" y="0"/>
            <a:ext cx="9144000" cy="831900"/>
            <a:chOff x="0" y="0"/>
            <a:chExt cx="9144000" cy="831900"/>
          </a:xfrm>
        </p:grpSpPr>
        <p:sp>
          <p:nvSpPr>
            <p:cNvPr id="278" name="Google Shape;278;p32"/>
            <p:cNvSpPr txBox="1"/>
            <p:nvPr/>
          </p:nvSpPr>
          <p:spPr>
            <a:xfrm>
              <a:off x="1458600" y="0"/>
              <a:ext cx="69561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CC4125"/>
                  </a:solidFill>
                </a:rPr>
                <a:t>E</a:t>
              </a:r>
              <a:r>
                <a:rPr lang="en" sz="4500">
                  <a:solidFill>
                    <a:schemeClr val="dk1"/>
                  </a:solidFill>
                </a:rPr>
                <a:t>mpathy for struggles</a:t>
              </a:r>
              <a:endParaRPr sz="4800"/>
            </a:p>
          </p:txBody>
        </p:sp>
        <p:cxnSp>
          <p:nvCxnSpPr>
            <p:cNvPr id="279" name="Google Shape;279;p32"/>
            <p:cNvCxnSpPr/>
            <p:nvPr/>
          </p:nvCxnSpPr>
          <p:spPr>
            <a:xfrm>
              <a:off x="0" y="7557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280" name="Google Shape;280;p32"/>
            <p:cNvCxnSpPr/>
            <p:nvPr/>
          </p:nvCxnSpPr>
          <p:spPr>
            <a:xfrm>
              <a:off x="0" y="831900"/>
              <a:ext cx="9144000" cy="0"/>
            </a:xfrm>
            <a:prstGeom prst="straightConnector1">
              <a:avLst/>
            </a:prstGeom>
            <a:noFill/>
            <a:ln cap="flat" cmpd="sng" w="76200">
              <a:solidFill>
                <a:srgbClr val="FF0000"/>
              </a:solidFill>
              <a:prstDash val="solid"/>
              <a:round/>
              <a:headEnd len="med" w="med" type="none"/>
              <a:tailEnd len="med" w="med" type="none"/>
            </a:ln>
          </p:spPr>
        </p:cxnSp>
      </p:grpSp>
      <p:pic>
        <p:nvPicPr>
          <p:cNvPr id="281" name="Google Shape;281;p32"/>
          <p:cNvPicPr preferRelativeResize="0"/>
          <p:nvPr/>
        </p:nvPicPr>
        <p:blipFill>
          <a:blip r:embed="rId3">
            <a:alphaModFix/>
          </a:blip>
          <a:stretch>
            <a:fillRect/>
          </a:stretch>
        </p:blipFill>
        <p:spPr>
          <a:xfrm>
            <a:off x="5090600" y="1012825"/>
            <a:ext cx="2481304" cy="4006800"/>
          </a:xfrm>
          <a:prstGeom prst="rect">
            <a:avLst/>
          </a:prstGeom>
          <a:noFill/>
          <a:ln cap="flat" cmpd="sng" w="9525">
            <a:solidFill>
              <a:schemeClr val="dk2"/>
            </a:solidFill>
            <a:prstDash val="solid"/>
            <a:round/>
            <a:headEnd len="sm" w="sm" type="none"/>
            <a:tailEnd len="sm" w="sm" type="none"/>
          </a:ln>
        </p:spPr>
      </p:pic>
      <p:pic>
        <p:nvPicPr>
          <p:cNvPr id="282" name="Google Shape;282;p32"/>
          <p:cNvPicPr preferRelativeResize="0"/>
          <p:nvPr/>
        </p:nvPicPr>
        <p:blipFill>
          <a:blip r:embed="rId4">
            <a:alphaModFix/>
          </a:blip>
          <a:stretch>
            <a:fillRect/>
          </a:stretch>
        </p:blipFill>
        <p:spPr>
          <a:xfrm>
            <a:off x="245963" y="927300"/>
            <a:ext cx="3823987" cy="4177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pic>
        <p:nvPicPr>
          <p:cNvPr id="287" name="Google Shape;287;p33"/>
          <p:cNvPicPr preferRelativeResize="0"/>
          <p:nvPr/>
        </p:nvPicPr>
        <p:blipFill rotWithShape="1">
          <a:blip r:embed="rId3">
            <a:alphaModFix/>
          </a:blip>
          <a:srcRect b="6472" l="0" r="0" t="0"/>
          <a:stretch/>
        </p:blipFill>
        <p:spPr>
          <a:xfrm>
            <a:off x="1250125" y="1728425"/>
            <a:ext cx="2621375" cy="3081699"/>
          </a:xfrm>
          <a:prstGeom prst="rect">
            <a:avLst/>
          </a:prstGeom>
          <a:noFill/>
          <a:ln>
            <a:noFill/>
          </a:ln>
        </p:spPr>
      </p:pic>
      <p:pic>
        <p:nvPicPr>
          <p:cNvPr id="288" name="Google Shape;288;p33"/>
          <p:cNvPicPr preferRelativeResize="0"/>
          <p:nvPr/>
        </p:nvPicPr>
        <p:blipFill rotWithShape="1">
          <a:blip r:embed="rId4">
            <a:alphaModFix/>
          </a:blip>
          <a:srcRect b="0" l="22130" r="-22130" t="0"/>
          <a:stretch/>
        </p:blipFill>
        <p:spPr>
          <a:xfrm>
            <a:off x="4419097" y="1728425"/>
            <a:ext cx="4624349" cy="3081701"/>
          </a:xfrm>
          <a:prstGeom prst="rect">
            <a:avLst/>
          </a:prstGeom>
          <a:noFill/>
          <a:ln>
            <a:noFill/>
          </a:ln>
        </p:spPr>
      </p:pic>
      <p:sp>
        <p:nvSpPr>
          <p:cNvPr id="289" name="Google Shape;289;p33"/>
          <p:cNvSpPr txBox="1"/>
          <p:nvPr/>
        </p:nvSpPr>
        <p:spPr>
          <a:xfrm>
            <a:off x="1010775" y="4811400"/>
            <a:ext cx="3222600" cy="2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hlinkClick r:id="rId5"/>
              </a:rPr>
              <a:t>New Zealand firefighters in the U.S.</a:t>
            </a:r>
            <a:endParaRPr/>
          </a:p>
        </p:txBody>
      </p:sp>
      <p:sp>
        <p:nvSpPr>
          <p:cNvPr id="290" name="Google Shape;290;p33"/>
          <p:cNvSpPr txBox="1"/>
          <p:nvPr/>
        </p:nvSpPr>
        <p:spPr>
          <a:xfrm>
            <a:off x="4427000" y="4805800"/>
            <a:ext cx="3557100" cy="33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hlinkClick r:id="rId6"/>
              </a:rPr>
              <a:t>U.S. firefighters in Australia.</a:t>
            </a:r>
            <a:endParaRPr/>
          </a:p>
        </p:txBody>
      </p:sp>
      <p:sp>
        <p:nvSpPr>
          <p:cNvPr id="291" name="Google Shape;291;p33"/>
          <p:cNvSpPr txBox="1"/>
          <p:nvPr/>
        </p:nvSpPr>
        <p:spPr>
          <a:xfrm>
            <a:off x="0" y="998025"/>
            <a:ext cx="9144000" cy="83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t>Change happens with partnerships.</a:t>
            </a:r>
            <a:endParaRPr sz="3000"/>
          </a:p>
        </p:txBody>
      </p:sp>
      <p:grpSp>
        <p:nvGrpSpPr>
          <p:cNvPr id="292" name="Google Shape;292;p33"/>
          <p:cNvGrpSpPr/>
          <p:nvPr/>
        </p:nvGrpSpPr>
        <p:grpSpPr>
          <a:xfrm>
            <a:off x="0" y="0"/>
            <a:ext cx="9144000" cy="831900"/>
            <a:chOff x="0" y="0"/>
            <a:chExt cx="9144000" cy="831900"/>
          </a:xfrm>
        </p:grpSpPr>
        <p:sp>
          <p:nvSpPr>
            <p:cNvPr id="293" name="Google Shape;293;p33"/>
            <p:cNvSpPr txBox="1"/>
            <p:nvPr/>
          </p:nvSpPr>
          <p:spPr>
            <a:xfrm>
              <a:off x="0" y="0"/>
              <a:ext cx="9144000" cy="76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CC4125"/>
                  </a:solidFill>
                </a:rPr>
                <a:t>A</a:t>
              </a:r>
              <a:r>
                <a:rPr lang="en" sz="4500">
                  <a:solidFill>
                    <a:schemeClr val="dk1"/>
                  </a:solidFill>
                </a:rPr>
                <a:t>lliances for change</a:t>
              </a:r>
              <a:endParaRPr sz="4800"/>
            </a:p>
          </p:txBody>
        </p:sp>
        <p:cxnSp>
          <p:nvCxnSpPr>
            <p:cNvPr id="294" name="Google Shape;294;p33"/>
            <p:cNvCxnSpPr/>
            <p:nvPr/>
          </p:nvCxnSpPr>
          <p:spPr>
            <a:xfrm>
              <a:off x="0" y="7557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295" name="Google Shape;295;p33"/>
            <p:cNvCxnSpPr/>
            <p:nvPr/>
          </p:nvCxnSpPr>
          <p:spPr>
            <a:xfrm>
              <a:off x="0" y="831900"/>
              <a:ext cx="9144000" cy="0"/>
            </a:xfrm>
            <a:prstGeom prst="straightConnector1">
              <a:avLst/>
            </a:prstGeom>
            <a:noFill/>
            <a:ln cap="flat" cmpd="sng" w="76200">
              <a:solidFill>
                <a:srgbClr val="FF0000"/>
              </a:solidFill>
              <a:prstDash val="solid"/>
              <a:round/>
              <a:headEnd len="med" w="med" type="none"/>
              <a:tailEnd len="med" w="med" type="none"/>
            </a:ln>
          </p:spPr>
        </p:cxn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pic>
        <p:nvPicPr>
          <p:cNvPr id="300" name="Google Shape;300;p34"/>
          <p:cNvPicPr preferRelativeResize="0"/>
          <p:nvPr/>
        </p:nvPicPr>
        <p:blipFill>
          <a:blip r:embed="rId3">
            <a:alphaModFix/>
          </a:blip>
          <a:stretch>
            <a:fillRect/>
          </a:stretch>
        </p:blipFill>
        <p:spPr>
          <a:xfrm>
            <a:off x="3742975" y="1705088"/>
            <a:ext cx="2018775" cy="3028163"/>
          </a:xfrm>
          <a:prstGeom prst="rect">
            <a:avLst/>
          </a:prstGeom>
          <a:noFill/>
          <a:ln>
            <a:noFill/>
          </a:ln>
        </p:spPr>
      </p:pic>
      <p:sp>
        <p:nvSpPr>
          <p:cNvPr id="301" name="Google Shape;301;p34"/>
          <p:cNvSpPr txBox="1"/>
          <p:nvPr/>
        </p:nvSpPr>
        <p:spPr>
          <a:xfrm>
            <a:off x="3672100" y="4836300"/>
            <a:ext cx="2725200" cy="30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hlinkClick r:id="rId4"/>
              </a:rPr>
              <a:t>Sunrise Movement, Chicago</a:t>
            </a:r>
            <a:endParaRPr/>
          </a:p>
        </p:txBody>
      </p:sp>
      <p:pic>
        <p:nvPicPr>
          <p:cNvPr id="302" name="Google Shape;302;p34"/>
          <p:cNvPicPr preferRelativeResize="0"/>
          <p:nvPr/>
        </p:nvPicPr>
        <p:blipFill>
          <a:blip r:embed="rId5">
            <a:alphaModFix/>
          </a:blip>
          <a:stretch>
            <a:fillRect/>
          </a:stretch>
        </p:blipFill>
        <p:spPr>
          <a:xfrm>
            <a:off x="5886653" y="1761100"/>
            <a:ext cx="3172050" cy="1986950"/>
          </a:xfrm>
          <a:prstGeom prst="rect">
            <a:avLst/>
          </a:prstGeom>
          <a:noFill/>
          <a:ln>
            <a:noFill/>
          </a:ln>
        </p:spPr>
      </p:pic>
      <p:sp>
        <p:nvSpPr>
          <p:cNvPr id="303" name="Google Shape;303;p34">
            <a:hlinkClick r:id="rId6"/>
          </p:cNvPr>
          <p:cNvSpPr txBox="1"/>
          <p:nvPr/>
        </p:nvSpPr>
        <p:spPr>
          <a:xfrm>
            <a:off x="5886650" y="3851250"/>
            <a:ext cx="2725200" cy="30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hlinkClick r:id="rId7"/>
              </a:rPr>
              <a:t>Greta Thunberg in Stockholm</a:t>
            </a:r>
            <a:endParaRPr/>
          </a:p>
        </p:txBody>
      </p:sp>
      <p:pic>
        <p:nvPicPr>
          <p:cNvPr id="304" name="Google Shape;304;p34"/>
          <p:cNvPicPr preferRelativeResize="0"/>
          <p:nvPr/>
        </p:nvPicPr>
        <p:blipFill>
          <a:blip r:embed="rId8">
            <a:alphaModFix/>
          </a:blip>
          <a:stretch>
            <a:fillRect/>
          </a:stretch>
        </p:blipFill>
        <p:spPr>
          <a:xfrm>
            <a:off x="0" y="1761095"/>
            <a:ext cx="3515725" cy="2341925"/>
          </a:xfrm>
          <a:prstGeom prst="rect">
            <a:avLst/>
          </a:prstGeom>
          <a:noFill/>
          <a:ln>
            <a:noFill/>
          </a:ln>
        </p:spPr>
      </p:pic>
      <p:sp>
        <p:nvSpPr>
          <p:cNvPr id="305" name="Google Shape;305;p34"/>
          <p:cNvSpPr txBox="1"/>
          <p:nvPr/>
        </p:nvSpPr>
        <p:spPr>
          <a:xfrm>
            <a:off x="63975" y="4242275"/>
            <a:ext cx="3451800" cy="30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hlinkClick r:id="rId9"/>
              </a:rPr>
              <a:t>Nairobi, Kenya</a:t>
            </a:r>
            <a:endParaRPr/>
          </a:p>
        </p:txBody>
      </p:sp>
      <p:sp>
        <p:nvSpPr>
          <p:cNvPr id="306" name="Google Shape;306;p34"/>
          <p:cNvSpPr txBox="1"/>
          <p:nvPr/>
        </p:nvSpPr>
        <p:spPr>
          <a:xfrm>
            <a:off x="0" y="998025"/>
            <a:ext cx="9144000" cy="83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t>Change happens with partnerships.</a:t>
            </a:r>
            <a:endParaRPr sz="3000"/>
          </a:p>
        </p:txBody>
      </p:sp>
      <p:grpSp>
        <p:nvGrpSpPr>
          <p:cNvPr id="307" name="Google Shape;307;p34"/>
          <p:cNvGrpSpPr/>
          <p:nvPr/>
        </p:nvGrpSpPr>
        <p:grpSpPr>
          <a:xfrm>
            <a:off x="0" y="0"/>
            <a:ext cx="9144000" cy="831900"/>
            <a:chOff x="0" y="0"/>
            <a:chExt cx="9144000" cy="831900"/>
          </a:xfrm>
        </p:grpSpPr>
        <p:sp>
          <p:nvSpPr>
            <p:cNvPr id="308" name="Google Shape;308;p34"/>
            <p:cNvSpPr txBox="1"/>
            <p:nvPr/>
          </p:nvSpPr>
          <p:spPr>
            <a:xfrm>
              <a:off x="0" y="0"/>
              <a:ext cx="9144000" cy="76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CC4125"/>
                  </a:solidFill>
                </a:rPr>
                <a:t>A</a:t>
              </a:r>
              <a:r>
                <a:rPr lang="en" sz="4500">
                  <a:solidFill>
                    <a:schemeClr val="dk1"/>
                  </a:solidFill>
                </a:rPr>
                <a:t>lliances for change</a:t>
              </a:r>
              <a:endParaRPr sz="4800"/>
            </a:p>
          </p:txBody>
        </p:sp>
        <p:cxnSp>
          <p:nvCxnSpPr>
            <p:cNvPr id="309" name="Google Shape;309;p34"/>
            <p:cNvCxnSpPr/>
            <p:nvPr/>
          </p:nvCxnSpPr>
          <p:spPr>
            <a:xfrm>
              <a:off x="0" y="7557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310" name="Google Shape;310;p34"/>
            <p:cNvCxnSpPr/>
            <p:nvPr/>
          </p:nvCxnSpPr>
          <p:spPr>
            <a:xfrm>
              <a:off x="0" y="831900"/>
              <a:ext cx="9144000" cy="0"/>
            </a:xfrm>
            <a:prstGeom prst="straightConnector1">
              <a:avLst/>
            </a:prstGeom>
            <a:noFill/>
            <a:ln cap="flat" cmpd="sng" w="76200">
              <a:solidFill>
                <a:srgbClr val="FF0000"/>
              </a:solidFill>
              <a:prstDash val="solid"/>
              <a:round/>
              <a:headEnd len="med" w="med" type="none"/>
              <a:tailEnd len="med" w="med" type="none"/>
            </a:ln>
          </p:spPr>
        </p:cxnSp>
      </p:grpSp>
      <p:pic>
        <p:nvPicPr>
          <p:cNvPr id="311" name="Google Shape;311;p34"/>
          <p:cNvPicPr preferRelativeResize="0"/>
          <p:nvPr/>
        </p:nvPicPr>
        <p:blipFill>
          <a:blip r:embed="rId10">
            <a:alphaModFix/>
          </a:blip>
          <a:stretch>
            <a:fillRect/>
          </a:stretch>
        </p:blipFill>
        <p:spPr>
          <a:xfrm>
            <a:off x="8182925" y="4261652"/>
            <a:ext cx="875771" cy="8818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pic>
        <p:nvPicPr>
          <p:cNvPr id="316" name="Google Shape;316;p35"/>
          <p:cNvPicPr preferRelativeResize="0"/>
          <p:nvPr/>
        </p:nvPicPr>
        <p:blipFill>
          <a:blip r:embed="rId3">
            <a:alphaModFix/>
          </a:blip>
          <a:stretch>
            <a:fillRect/>
          </a:stretch>
        </p:blipFill>
        <p:spPr>
          <a:xfrm>
            <a:off x="3000717" y="1785413"/>
            <a:ext cx="3904571" cy="2692524"/>
          </a:xfrm>
          <a:prstGeom prst="rect">
            <a:avLst/>
          </a:prstGeom>
          <a:noFill/>
          <a:ln>
            <a:noFill/>
          </a:ln>
        </p:spPr>
      </p:pic>
      <p:pic>
        <p:nvPicPr>
          <p:cNvPr id="317" name="Google Shape;317;p35"/>
          <p:cNvPicPr preferRelativeResize="0"/>
          <p:nvPr/>
        </p:nvPicPr>
        <p:blipFill rotWithShape="1">
          <a:blip r:embed="rId4">
            <a:alphaModFix/>
          </a:blip>
          <a:srcRect b="0" l="0" r="62129" t="17844"/>
          <a:stretch/>
        </p:blipFill>
        <p:spPr>
          <a:xfrm>
            <a:off x="1328437" y="1794858"/>
            <a:ext cx="1577638" cy="2299467"/>
          </a:xfrm>
          <a:prstGeom prst="rect">
            <a:avLst/>
          </a:prstGeom>
          <a:noFill/>
          <a:ln>
            <a:noFill/>
          </a:ln>
        </p:spPr>
      </p:pic>
      <p:pic>
        <p:nvPicPr>
          <p:cNvPr id="318" name="Google Shape;318;p35"/>
          <p:cNvPicPr preferRelativeResize="0"/>
          <p:nvPr/>
        </p:nvPicPr>
        <p:blipFill rotWithShape="1">
          <a:blip r:embed="rId4">
            <a:alphaModFix/>
          </a:blip>
          <a:srcRect b="27585" l="43256" r="34335" t="17844"/>
          <a:stretch/>
        </p:blipFill>
        <p:spPr>
          <a:xfrm>
            <a:off x="6999950" y="1785413"/>
            <a:ext cx="1645599" cy="2692525"/>
          </a:xfrm>
          <a:prstGeom prst="rect">
            <a:avLst/>
          </a:prstGeom>
          <a:noFill/>
          <a:ln>
            <a:noFill/>
          </a:ln>
        </p:spPr>
      </p:pic>
      <p:pic>
        <p:nvPicPr>
          <p:cNvPr id="319" name="Google Shape;319;p35"/>
          <p:cNvPicPr preferRelativeResize="0"/>
          <p:nvPr/>
        </p:nvPicPr>
        <p:blipFill rotWithShape="1">
          <a:blip r:embed="rId4">
            <a:alphaModFix/>
          </a:blip>
          <a:srcRect b="29376" l="83199" r="0" t="17844"/>
          <a:stretch/>
        </p:blipFill>
        <p:spPr>
          <a:xfrm>
            <a:off x="0" y="1829625"/>
            <a:ext cx="1233775" cy="2604100"/>
          </a:xfrm>
          <a:prstGeom prst="rect">
            <a:avLst/>
          </a:prstGeom>
          <a:noFill/>
          <a:ln>
            <a:noFill/>
          </a:ln>
        </p:spPr>
      </p:pic>
      <p:sp>
        <p:nvSpPr>
          <p:cNvPr id="320" name="Google Shape;320;p35"/>
          <p:cNvSpPr txBox="1"/>
          <p:nvPr/>
        </p:nvSpPr>
        <p:spPr>
          <a:xfrm>
            <a:off x="0" y="998025"/>
            <a:ext cx="9144000" cy="83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t>Change happens with partnerships.</a:t>
            </a:r>
            <a:endParaRPr sz="3000"/>
          </a:p>
        </p:txBody>
      </p:sp>
      <p:grpSp>
        <p:nvGrpSpPr>
          <p:cNvPr id="321" name="Google Shape;321;p35"/>
          <p:cNvGrpSpPr/>
          <p:nvPr/>
        </p:nvGrpSpPr>
        <p:grpSpPr>
          <a:xfrm>
            <a:off x="0" y="0"/>
            <a:ext cx="9144000" cy="831900"/>
            <a:chOff x="0" y="0"/>
            <a:chExt cx="9144000" cy="831900"/>
          </a:xfrm>
        </p:grpSpPr>
        <p:sp>
          <p:nvSpPr>
            <p:cNvPr id="322" name="Google Shape;322;p35"/>
            <p:cNvSpPr txBox="1"/>
            <p:nvPr/>
          </p:nvSpPr>
          <p:spPr>
            <a:xfrm>
              <a:off x="0" y="0"/>
              <a:ext cx="9144000" cy="76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CC4125"/>
                  </a:solidFill>
                </a:rPr>
                <a:t>A</a:t>
              </a:r>
              <a:r>
                <a:rPr lang="en" sz="4500">
                  <a:solidFill>
                    <a:schemeClr val="dk1"/>
                  </a:solidFill>
                </a:rPr>
                <a:t>lliances for change</a:t>
              </a:r>
              <a:endParaRPr sz="4800"/>
            </a:p>
          </p:txBody>
        </p:sp>
        <p:cxnSp>
          <p:nvCxnSpPr>
            <p:cNvPr id="323" name="Google Shape;323;p35"/>
            <p:cNvCxnSpPr/>
            <p:nvPr/>
          </p:nvCxnSpPr>
          <p:spPr>
            <a:xfrm>
              <a:off x="0" y="7557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324" name="Google Shape;324;p35"/>
            <p:cNvCxnSpPr/>
            <p:nvPr/>
          </p:nvCxnSpPr>
          <p:spPr>
            <a:xfrm>
              <a:off x="0" y="831900"/>
              <a:ext cx="9144000" cy="0"/>
            </a:xfrm>
            <a:prstGeom prst="straightConnector1">
              <a:avLst/>
            </a:prstGeom>
            <a:noFill/>
            <a:ln cap="flat" cmpd="sng" w="76200">
              <a:solidFill>
                <a:srgbClr val="FF0000"/>
              </a:solidFill>
              <a:prstDash val="solid"/>
              <a:round/>
              <a:headEnd len="med" w="med" type="none"/>
              <a:tailEnd len="med" w="med" type="none"/>
            </a:ln>
          </p:spPr>
        </p:cxnSp>
      </p:grpSp>
      <p:pic>
        <p:nvPicPr>
          <p:cNvPr id="325" name="Google Shape;325;p35"/>
          <p:cNvPicPr preferRelativeResize="0"/>
          <p:nvPr/>
        </p:nvPicPr>
        <p:blipFill>
          <a:blip r:embed="rId5">
            <a:alphaModFix/>
          </a:blip>
          <a:stretch>
            <a:fillRect/>
          </a:stretch>
        </p:blipFill>
        <p:spPr>
          <a:xfrm>
            <a:off x="8137996" y="4174100"/>
            <a:ext cx="914075" cy="8948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36"/>
          <p:cNvSpPr/>
          <p:nvPr/>
        </p:nvSpPr>
        <p:spPr>
          <a:xfrm>
            <a:off x="11400" y="2830125"/>
            <a:ext cx="9144000" cy="2103000"/>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6"/>
          <p:cNvSpPr txBox="1"/>
          <p:nvPr/>
        </p:nvSpPr>
        <p:spPr>
          <a:xfrm>
            <a:off x="0" y="998025"/>
            <a:ext cx="9144000" cy="83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t>Change happens with partnerships.</a:t>
            </a:r>
            <a:endParaRPr sz="3000"/>
          </a:p>
        </p:txBody>
      </p:sp>
      <p:grpSp>
        <p:nvGrpSpPr>
          <p:cNvPr id="332" name="Google Shape;332;p36"/>
          <p:cNvGrpSpPr/>
          <p:nvPr/>
        </p:nvGrpSpPr>
        <p:grpSpPr>
          <a:xfrm>
            <a:off x="0" y="0"/>
            <a:ext cx="9144000" cy="831900"/>
            <a:chOff x="0" y="0"/>
            <a:chExt cx="9144000" cy="831900"/>
          </a:xfrm>
        </p:grpSpPr>
        <p:sp>
          <p:nvSpPr>
            <p:cNvPr id="333" name="Google Shape;333;p36"/>
            <p:cNvSpPr txBox="1"/>
            <p:nvPr/>
          </p:nvSpPr>
          <p:spPr>
            <a:xfrm>
              <a:off x="0" y="0"/>
              <a:ext cx="9144000" cy="76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CC4125"/>
                  </a:solidFill>
                </a:rPr>
                <a:t>A</a:t>
              </a:r>
              <a:r>
                <a:rPr lang="en" sz="4500">
                  <a:solidFill>
                    <a:schemeClr val="dk1"/>
                  </a:solidFill>
                </a:rPr>
                <a:t>lliances for change</a:t>
              </a:r>
              <a:endParaRPr sz="4800"/>
            </a:p>
          </p:txBody>
        </p:sp>
        <p:cxnSp>
          <p:nvCxnSpPr>
            <p:cNvPr id="334" name="Google Shape;334;p36"/>
            <p:cNvCxnSpPr/>
            <p:nvPr/>
          </p:nvCxnSpPr>
          <p:spPr>
            <a:xfrm>
              <a:off x="0" y="7557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335" name="Google Shape;335;p36"/>
            <p:cNvCxnSpPr/>
            <p:nvPr/>
          </p:nvCxnSpPr>
          <p:spPr>
            <a:xfrm>
              <a:off x="0" y="831900"/>
              <a:ext cx="9144000" cy="0"/>
            </a:xfrm>
            <a:prstGeom prst="straightConnector1">
              <a:avLst/>
            </a:prstGeom>
            <a:noFill/>
            <a:ln cap="flat" cmpd="sng" w="76200">
              <a:solidFill>
                <a:srgbClr val="FF0000"/>
              </a:solidFill>
              <a:prstDash val="solid"/>
              <a:round/>
              <a:headEnd len="med" w="med" type="none"/>
              <a:tailEnd len="med" w="med" type="none"/>
            </a:ln>
          </p:spPr>
        </p:cxnSp>
      </p:grpSp>
      <p:grpSp>
        <p:nvGrpSpPr>
          <p:cNvPr id="336" name="Google Shape;336;p36"/>
          <p:cNvGrpSpPr/>
          <p:nvPr/>
        </p:nvGrpSpPr>
        <p:grpSpPr>
          <a:xfrm>
            <a:off x="553750" y="3137325"/>
            <a:ext cx="8036509" cy="1578649"/>
            <a:chOff x="216325" y="3506900"/>
            <a:chExt cx="8036509" cy="1578649"/>
          </a:xfrm>
        </p:grpSpPr>
        <p:pic>
          <p:nvPicPr>
            <p:cNvPr id="337" name="Google Shape;337;p36"/>
            <p:cNvPicPr preferRelativeResize="0"/>
            <p:nvPr/>
          </p:nvPicPr>
          <p:blipFill>
            <a:blip r:embed="rId3">
              <a:alphaModFix/>
            </a:blip>
            <a:stretch>
              <a:fillRect/>
            </a:stretch>
          </p:blipFill>
          <p:spPr>
            <a:xfrm>
              <a:off x="3821925" y="3506900"/>
              <a:ext cx="2345764" cy="1563852"/>
            </a:xfrm>
            <a:prstGeom prst="rect">
              <a:avLst/>
            </a:prstGeom>
            <a:noFill/>
            <a:ln>
              <a:noFill/>
            </a:ln>
          </p:spPr>
        </p:pic>
        <p:pic>
          <p:nvPicPr>
            <p:cNvPr id="338" name="Google Shape;338;p36"/>
            <p:cNvPicPr preferRelativeResize="0"/>
            <p:nvPr/>
          </p:nvPicPr>
          <p:blipFill>
            <a:blip r:embed="rId4">
              <a:alphaModFix/>
            </a:blip>
            <a:stretch>
              <a:fillRect/>
            </a:stretch>
          </p:blipFill>
          <p:spPr>
            <a:xfrm>
              <a:off x="6167700" y="3506900"/>
              <a:ext cx="2085134" cy="1563851"/>
            </a:xfrm>
            <a:prstGeom prst="rect">
              <a:avLst/>
            </a:prstGeom>
            <a:noFill/>
            <a:ln>
              <a:noFill/>
            </a:ln>
          </p:spPr>
        </p:pic>
        <p:pic>
          <p:nvPicPr>
            <p:cNvPr id="339" name="Google Shape;339;p36"/>
            <p:cNvPicPr preferRelativeResize="0"/>
            <p:nvPr/>
          </p:nvPicPr>
          <p:blipFill>
            <a:blip r:embed="rId5">
              <a:alphaModFix/>
            </a:blip>
            <a:stretch>
              <a:fillRect/>
            </a:stretch>
          </p:blipFill>
          <p:spPr>
            <a:xfrm>
              <a:off x="2698210" y="3521700"/>
              <a:ext cx="1189190" cy="1563850"/>
            </a:xfrm>
            <a:prstGeom prst="rect">
              <a:avLst/>
            </a:prstGeom>
            <a:noFill/>
            <a:ln>
              <a:noFill/>
            </a:ln>
          </p:spPr>
        </p:pic>
        <p:pic>
          <p:nvPicPr>
            <p:cNvPr id="340" name="Google Shape;340;p36"/>
            <p:cNvPicPr preferRelativeResize="0"/>
            <p:nvPr/>
          </p:nvPicPr>
          <p:blipFill>
            <a:blip r:embed="rId6">
              <a:alphaModFix/>
            </a:blip>
            <a:stretch>
              <a:fillRect/>
            </a:stretch>
          </p:blipFill>
          <p:spPr>
            <a:xfrm>
              <a:off x="216325" y="3506900"/>
              <a:ext cx="2515901" cy="1563850"/>
            </a:xfrm>
            <a:prstGeom prst="rect">
              <a:avLst/>
            </a:prstGeom>
            <a:noFill/>
            <a:ln>
              <a:noFill/>
            </a:ln>
          </p:spPr>
        </p:pic>
      </p:grpSp>
      <p:sp>
        <p:nvSpPr>
          <p:cNvPr id="341" name="Google Shape;341;p36"/>
          <p:cNvSpPr txBox="1"/>
          <p:nvPr/>
        </p:nvSpPr>
        <p:spPr>
          <a:xfrm>
            <a:off x="513200" y="2835125"/>
            <a:ext cx="3273300" cy="30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Pen Pals</a:t>
            </a:r>
            <a:endParaRPr b="1">
              <a:solidFill>
                <a:srgbClr val="FFFFFF"/>
              </a:solidFill>
            </a:endParaRPr>
          </a:p>
        </p:txBody>
      </p:sp>
      <p:sp>
        <p:nvSpPr>
          <p:cNvPr id="342" name="Google Shape;342;p36"/>
          <p:cNvSpPr txBox="1"/>
          <p:nvPr/>
        </p:nvSpPr>
        <p:spPr>
          <a:xfrm>
            <a:off x="3564500" y="2810225"/>
            <a:ext cx="2326500" cy="19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Kim Phuc and Nick Ut</a:t>
            </a:r>
            <a:endParaRPr b="1">
              <a:solidFill>
                <a:srgbClr val="FFFFFF"/>
              </a:solidFill>
            </a:endParaRPr>
          </a:p>
        </p:txBody>
      </p:sp>
      <p:sp>
        <p:nvSpPr>
          <p:cNvPr id="343" name="Google Shape;343;p36"/>
          <p:cNvSpPr txBox="1"/>
          <p:nvPr/>
        </p:nvSpPr>
        <p:spPr>
          <a:xfrm>
            <a:off x="5698100" y="2810225"/>
            <a:ext cx="3445800" cy="19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Peace and Pizza with Linda Ragsdale</a:t>
            </a:r>
            <a:endParaRPr b="1">
              <a:solidFill>
                <a:srgbClr val="FFFFFF"/>
              </a:solidFill>
            </a:endParaRPr>
          </a:p>
        </p:txBody>
      </p:sp>
      <p:sp>
        <p:nvSpPr>
          <p:cNvPr id="344" name="Google Shape;344;p36"/>
          <p:cNvSpPr txBox="1"/>
          <p:nvPr/>
        </p:nvSpPr>
        <p:spPr>
          <a:xfrm>
            <a:off x="0" y="1956600"/>
            <a:ext cx="9144000" cy="93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t>Building a Library</a:t>
            </a:r>
            <a:endParaRPr sz="4800"/>
          </a:p>
        </p:txBody>
      </p:sp>
      <p:pic>
        <p:nvPicPr>
          <p:cNvPr id="345" name="Google Shape;345;p36"/>
          <p:cNvPicPr preferRelativeResize="0"/>
          <p:nvPr/>
        </p:nvPicPr>
        <p:blipFill>
          <a:blip r:embed="rId7">
            <a:alphaModFix/>
          </a:blip>
          <a:stretch>
            <a:fillRect/>
          </a:stretch>
        </p:blipFill>
        <p:spPr>
          <a:xfrm>
            <a:off x="7707163" y="998025"/>
            <a:ext cx="1304925" cy="13525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37"/>
          <p:cNvSpPr txBox="1"/>
          <p:nvPr/>
        </p:nvSpPr>
        <p:spPr>
          <a:xfrm>
            <a:off x="0" y="998025"/>
            <a:ext cx="9144000" cy="83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t>Change happens with partnerships.</a:t>
            </a:r>
            <a:endParaRPr sz="3000"/>
          </a:p>
        </p:txBody>
      </p:sp>
      <p:grpSp>
        <p:nvGrpSpPr>
          <p:cNvPr id="351" name="Google Shape;351;p37"/>
          <p:cNvGrpSpPr/>
          <p:nvPr/>
        </p:nvGrpSpPr>
        <p:grpSpPr>
          <a:xfrm>
            <a:off x="0" y="0"/>
            <a:ext cx="9144000" cy="831900"/>
            <a:chOff x="0" y="0"/>
            <a:chExt cx="9144000" cy="831900"/>
          </a:xfrm>
        </p:grpSpPr>
        <p:sp>
          <p:nvSpPr>
            <p:cNvPr id="352" name="Google Shape;352;p37"/>
            <p:cNvSpPr txBox="1"/>
            <p:nvPr/>
          </p:nvSpPr>
          <p:spPr>
            <a:xfrm>
              <a:off x="0" y="0"/>
              <a:ext cx="9144000" cy="76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CC4125"/>
                  </a:solidFill>
                </a:rPr>
                <a:t>A</a:t>
              </a:r>
              <a:r>
                <a:rPr lang="en" sz="4500">
                  <a:solidFill>
                    <a:schemeClr val="dk1"/>
                  </a:solidFill>
                </a:rPr>
                <a:t>lliances for change</a:t>
              </a:r>
              <a:endParaRPr sz="4800"/>
            </a:p>
          </p:txBody>
        </p:sp>
        <p:cxnSp>
          <p:nvCxnSpPr>
            <p:cNvPr id="353" name="Google Shape;353;p37"/>
            <p:cNvCxnSpPr/>
            <p:nvPr/>
          </p:nvCxnSpPr>
          <p:spPr>
            <a:xfrm>
              <a:off x="0" y="7557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354" name="Google Shape;354;p37"/>
            <p:cNvCxnSpPr/>
            <p:nvPr/>
          </p:nvCxnSpPr>
          <p:spPr>
            <a:xfrm>
              <a:off x="0" y="831900"/>
              <a:ext cx="9144000" cy="0"/>
            </a:xfrm>
            <a:prstGeom prst="straightConnector1">
              <a:avLst/>
            </a:prstGeom>
            <a:noFill/>
            <a:ln cap="flat" cmpd="sng" w="76200">
              <a:solidFill>
                <a:srgbClr val="FF0000"/>
              </a:solidFill>
              <a:prstDash val="solid"/>
              <a:round/>
              <a:headEnd len="med" w="med" type="none"/>
              <a:tailEnd len="med" w="med" type="none"/>
            </a:ln>
          </p:spPr>
        </p:cxnSp>
      </p:grpSp>
      <p:pic>
        <p:nvPicPr>
          <p:cNvPr id="355" name="Google Shape;355;p37"/>
          <p:cNvPicPr preferRelativeResize="0"/>
          <p:nvPr/>
        </p:nvPicPr>
        <p:blipFill>
          <a:blip r:embed="rId3">
            <a:alphaModFix/>
          </a:blip>
          <a:stretch>
            <a:fillRect/>
          </a:stretch>
        </p:blipFill>
        <p:spPr>
          <a:xfrm>
            <a:off x="1817475" y="1829625"/>
            <a:ext cx="5317111" cy="3009075"/>
          </a:xfrm>
          <a:prstGeom prst="rect">
            <a:avLst/>
          </a:prstGeom>
          <a:noFill/>
          <a:ln cap="flat" cmpd="sng" w="28575">
            <a:solidFill>
              <a:srgbClr val="19D3D3"/>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grpSp>
        <p:nvGrpSpPr>
          <p:cNvPr id="360" name="Google Shape;360;p38"/>
          <p:cNvGrpSpPr/>
          <p:nvPr/>
        </p:nvGrpSpPr>
        <p:grpSpPr>
          <a:xfrm>
            <a:off x="0" y="0"/>
            <a:ext cx="9144000" cy="831900"/>
            <a:chOff x="0" y="0"/>
            <a:chExt cx="9144000" cy="831900"/>
          </a:xfrm>
        </p:grpSpPr>
        <p:sp>
          <p:nvSpPr>
            <p:cNvPr id="361" name="Google Shape;361;p38"/>
            <p:cNvSpPr txBox="1"/>
            <p:nvPr/>
          </p:nvSpPr>
          <p:spPr>
            <a:xfrm>
              <a:off x="0" y="0"/>
              <a:ext cx="9144000" cy="76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CC4125"/>
                  </a:solidFill>
                </a:rPr>
                <a:t>C</a:t>
              </a:r>
              <a:r>
                <a:rPr lang="en" sz="4500">
                  <a:solidFill>
                    <a:schemeClr val="dk1"/>
                  </a:solidFill>
                </a:rPr>
                <a:t>ivility not condescension</a:t>
              </a:r>
              <a:endParaRPr sz="4800"/>
            </a:p>
          </p:txBody>
        </p:sp>
        <p:cxnSp>
          <p:nvCxnSpPr>
            <p:cNvPr id="362" name="Google Shape;362;p38"/>
            <p:cNvCxnSpPr/>
            <p:nvPr/>
          </p:nvCxnSpPr>
          <p:spPr>
            <a:xfrm>
              <a:off x="0" y="7557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363" name="Google Shape;363;p38"/>
            <p:cNvCxnSpPr/>
            <p:nvPr/>
          </p:nvCxnSpPr>
          <p:spPr>
            <a:xfrm>
              <a:off x="0" y="831900"/>
              <a:ext cx="9144000" cy="0"/>
            </a:xfrm>
            <a:prstGeom prst="straightConnector1">
              <a:avLst/>
            </a:prstGeom>
            <a:noFill/>
            <a:ln cap="flat" cmpd="sng" w="76200">
              <a:solidFill>
                <a:srgbClr val="FF0000"/>
              </a:solidFill>
              <a:prstDash val="solid"/>
              <a:round/>
              <a:headEnd len="med" w="med" type="none"/>
              <a:tailEnd len="med" w="med" type="none"/>
            </a:ln>
          </p:spPr>
        </p:cxnSp>
      </p:grpSp>
      <p:pic>
        <p:nvPicPr>
          <p:cNvPr id="364" name="Google Shape;364;p38"/>
          <p:cNvPicPr preferRelativeResize="0"/>
          <p:nvPr/>
        </p:nvPicPr>
        <p:blipFill rotWithShape="1">
          <a:blip r:embed="rId3">
            <a:alphaModFix/>
          </a:blip>
          <a:srcRect b="0" l="6164" r="0" t="2893"/>
          <a:stretch/>
        </p:blipFill>
        <p:spPr>
          <a:xfrm>
            <a:off x="5680875" y="1010775"/>
            <a:ext cx="3330273" cy="3890751"/>
          </a:xfrm>
          <a:prstGeom prst="rect">
            <a:avLst/>
          </a:prstGeom>
          <a:noFill/>
          <a:ln>
            <a:noFill/>
          </a:ln>
        </p:spPr>
      </p:pic>
      <p:sp>
        <p:nvSpPr>
          <p:cNvPr id="365" name="Google Shape;365;p38"/>
          <p:cNvSpPr txBox="1"/>
          <p:nvPr/>
        </p:nvSpPr>
        <p:spPr>
          <a:xfrm>
            <a:off x="9698450" y="2092750"/>
            <a:ext cx="73392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8"/>
          <p:cNvSpPr txBox="1"/>
          <p:nvPr/>
        </p:nvSpPr>
        <p:spPr>
          <a:xfrm>
            <a:off x="114050" y="1044125"/>
            <a:ext cx="5566800" cy="39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It’s the little things that matter.</a:t>
            </a:r>
            <a:endParaRPr b="1" sz="2400"/>
          </a:p>
          <a:p>
            <a:pPr indent="0" lvl="0" marL="0" rtl="0" algn="l">
              <a:spcBef>
                <a:spcPts val="0"/>
              </a:spcBef>
              <a:spcAft>
                <a:spcPts val="0"/>
              </a:spcAft>
              <a:buNone/>
            </a:pPr>
            <a:r>
              <a:t/>
            </a:r>
            <a:endParaRPr sz="1200"/>
          </a:p>
          <a:p>
            <a:pPr indent="0" lvl="0" marL="0" rtl="0" algn="l">
              <a:spcBef>
                <a:spcPts val="0"/>
              </a:spcBef>
              <a:spcAft>
                <a:spcPts val="0"/>
              </a:spcAft>
              <a:buNone/>
            </a:pPr>
            <a:r>
              <a:t/>
            </a:r>
            <a:endParaRPr sz="1800"/>
          </a:p>
          <a:p>
            <a:pPr indent="0" lvl="0" marL="0" rtl="0" algn="l">
              <a:spcBef>
                <a:spcPts val="0"/>
              </a:spcBef>
              <a:spcAft>
                <a:spcPts val="0"/>
              </a:spcAft>
              <a:buNone/>
            </a:pPr>
            <a:r>
              <a:rPr lang="en" sz="1800"/>
              <a:t>What’s civility?</a:t>
            </a:r>
            <a:endParaRPr sz="1800"/>
          </a:p>
          <a:p>
            <a:pPr indent="-342900" lvl="0" marL="457200" rtl="0" algn="l">
              <a:spcBef>
                <a:spcPts val="0"/>
              </a:spcBef>
              <a:spcAft>
                <a:spcPts val="0"/>
              </a:spcAft>
              <a:buSzPts val="1800"/>
              <a:buChar char="❖"/>
            </a:pPr>
            <a:r>
              <a:rPr lang="en" sz="1800"/>
              <a:t>Being generous about mistakes when someone just doesn’t know about the little things</a:t>
            </a:r>
            <a:endParaRPr sz="1800"/>
          </a:p>
          <a:p>
            <a:pPr indent="-342900" lvl="0" marL="457200" rtl="0" algn="l">
              <a:spcBef>
                <a:spcPts val="0"/>
              </a:spcBef>
              <a:spcAft>
                <a:spcPts val="0"/>
              </a:spcAft>
              <a:buSzPts val="1800"/>
              <a:buChar char="❖"/>
            </a:pPr>
            <a:r>
              <a:rPr lang="en" sz="1800"/>
              <a:t>Speaking and behaving in a way that shows that you value other people.</a:t>
            </a:r>
            <a:endParaRPr sz="1800"/>
          </a:p>
          <a:p>
            <a:pPr indent="-342900" lvl="0" marL="457200" rtl="0" algn="l">
              <a:spcBef>
                <a:spcPts val="0"/>
              </a:spcBef>
              <a:spcAft>
                <a:spcPts val="0"/>
              </a:spcAft>
              <a:buSzPts val="1800"/>
              <a:buChar char="❖"/>
            </a:pPr>
            <a:r>
              <a:rPr lang="en" sz="1800"/>
              <a:t>Politeness--however that is defined.</a:t>
            </a:r>
            <a:endParaRPr sz="1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grpSp>
        <p:nvGrpSpPr>
          <p:cNvPr id="371" name="Google Shape;371;p39"/>
          <p:cNvGrpSpPr/>
          <p:nvPr/>
        </p:nvGrpSpPr>
        <p:grpSpPr>
          <a:xfrm>
            <a:off x="0" y="755700"/>
            <a:ext cx="9144000" cy="76200"/>
            <a:chOff x="0" y="755700"/>
            <a:chExt cx="9144000" cy="76200"/>
          </a:xfrm>
        </p:grpSpPr>
        <p:cxnSp>
          <p:nvCxnSpPr>
            <p:cNvPr id="372" name="Google Shape;372;p39"/>
            <p:cNvCxnSpPr/>
            <p:nvPr/>
          </p:nvCxnSpPr>
          <p:spPr>
            <a:xfrm>
              <a:off x="0" y="7557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373" name="Google Shape;373;p39"/>
            <p:cNvCxnSpPr/>
            <p:nvPr/>
          </p:nvCxnSpPr>
          <p:spPr>
            <a:xfrm>
              <a:off x="0" y="831900"/>
              <a:ext cx="9144000" cy="0"/>
            </a:xfrm>
            <a:prstGeom prst="straightConnector1">
              <a:avLst/>
            </a:prstGeom>
            <a:noFill/>
            <a:ln cap="flat" cmpd="sng" w="76200">
              <a:solidFill>
                <a:srgbClr val="FF0000"/>
              </a:solidFill>
              <a:prstDash val="solid"/>
              <a:round/>
              <a:headEnd len="med" w="med" type="none"/>
              <a:tailEnd len="med" w="med" type="none"/>
            </a:ln>
          </p:spPr>
        </p:cxnSp>
      </p:grpSp>
      <p:sp>
        <p:nvSpPr>
          <p:cNvPr id="374" name="Google Shape;374;p39"/>
          <p:cNvSpPr txBox="1"/>
          <p:nvPr/>
        </p:nvSpPr>
        <p:spPr>
          <a:xfrm>
            <a:off x="9698450" y="2092750"/>
            <a:ext cx="73392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75" name="Google Shape;375;p39"/>
          <p:cNvPicPr preferRelativeResize="0"/>
          <p:nvPr/>
        </p:nvPicPr>
        <p:blipFill>
          <a:blip r:embed="rId3">
            <a:alphaModFix/>
          </a:blip>
          <a:stretch>
            <a:fillRect/>
          </a:stretch>
        </p:blipFill>
        <p:spPr>
          <a:xfrm>
            <a:off x="3581400" y="1251300"/>
            <a:ext cx="5376076" cy="3584051"/>
          </a:xfrm>
          <a:prstGeom prst="rect">
            <a:avLst/>
          </a:prstGeom>
          <a:noFill/>
          <a:ln cap="flat" cmpd="sng" w="9525">
            <a:solidFill>
              <a:schemeClr val="dk2"/>
            </a:solidFill>
            <a:prstDash val="solid"/>
            <a:round/>
            <a:headEnd len="sm" w="sm" type="none"/>
            <a:tailEnd len="sm" w="sm" type="none"/>
          </a:ln>
        </p:spPr>
      </p:pic>
      <p:sp>
        <p:nvSpPr>
          <p:cNvPr id="376" name="Google Shape;376;p39"/>
          <p:cNvSpPr txBox="1"/>
          <p:nvPr/>
        </p:nvSpPr>
        <p:spPr>
          <a:xfrm>
            <a:off x="166325" y="1022700"/>
            <a:ext cx="3224400" cy="406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Listening, watching, and waiting your turn.</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lang="en" sz="2400"/>
              <a:t>Different cultures have different rules about when it is polite to speak. In any gathering, the rules reveal themselves as you watch people interact.</a:t>
            </a:r>
            <a:endParaRPr sz="2400"/>
          </a:p>
        </p:txBody>
      </p:sp>
      <p:sp>
        <p:nvSpPr>
          <p:cNvPr id="377" name="Google Shape;377;p39"/>
          <p:cNvSpPr txBox="1"/>
          <p:nvPr/>
        </p:nvSpPr>
        <p:spPr>
          <a:xfrm>
            <a:off x="0" y="0"/>
            <a:ext cx="9144000" cy="76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CC4125"/>
                </a:solidFill>
              </a:rPr>
              <a:t>C</a:t>
            </a:r>
            <a:r>
              <a:rPr lang="en" sz="4500">
                <a:solidFill>
                  <a:schemeClr val="dk1"/>
                </a:solidFill>
              </a:rPr>
              <a:t>ivility not condescension</a:t>
            </a:r>
            <a:endParaRPr sz="48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40"/>
          <p:cNvSpPr txBox="1"/>
          <p:nvPr/>
        </p:nvSpPr>
        <p:spPr>
          <a:xfrm>
            <a:off x="9698450" y="2092750"/>
            <a:ext cx="73392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83" name="Google Shape;383;p40"/>
          <p:cNvPicPr preferRelativeResize="0"/>
          <p:nvPr/>
        </p:nvPicPr>
        <p:blipFill>
          <a:blip r:embed="rId3">
            <a:alphaModFix/>
          </a:blip>
          <a:stretch>
            <a:fillRect/>
          </a:stretch>
        </p:blipFill>
        <p:spPr>
          <a:xfrm>
            <a:off x="3581400" y="1251300"/>
            <a:ext cx="5376076" cy="3584051"/>
          </a:xfrm>
          <a:prstGeom prst="rect">
            <a:avLst/>
          </a:prstGeom>
          <a:noFill/>
          <a:ln cap="flat" cmpd="sng" w="9525">
            <a:solidFill>
              <a:schemeClr val="dk2"/>
            </a:solidFill>
            <a:prstDash val="solid"/>
            <a:round/>
            <a:headEnd len="sm" w="sm" type="none"/>
            <a:tailEnd len="sm" w="sm" type="none"/>
          </a:ln>
        </p:spPr>
      </p:pic>
      <p:sp>
        <p:nvSpPr>
          <p:cNvPr id="384" name="Google Shape;384;p40"/>
          <p:cNvSpPr txBox="1"/>
          <p:nvPr/>
        </p:nvSpPr>
        <p:spPr>
          <a:xfrm>
            <a:off x="179125" y="1647750"/>
            <a:ext cx="3224400" cy="24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Don’t assume that the way that you do things is “best” and that anyone else would choose your way if only they could!</a:t>
            </a:r>
            <a:endParaRPr sz="2400"/>
          </a:p>
        </p:txBody>
      </p:sp>
      <p:cxnSp>
        <p:nvCxnSpPr>
          <p:cNvPr id="385" name="Google Shape;385;p40"/>
          <p:cNvCxnSpPr/>
          <p:nvPr/>
        </p:nvCxnSpPr>
        <p:spPr>
          <a:xfrm>
            <a:off x="0" y="7557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386" name="Google Shape;386;p40"/>
          <p:cNvCxnSpPr/>
          <p:nvPr/>
        </p:nvCxnSpPr>
        <p:spPr>
          <a:xfrm>
            <a:off x="0" y="831900"/>
            <a:ext cx="9144000" cy="0"/>
          </a:xfrm>
          <a:prstGeom prst="straightConnector1">
            <a:avLst/>
          </a:prstGeom>
          <a:noFill/>
          <a:ln cap="flat" cmpd="sng" w="76200">
            <a:solidFill>
              <a:srgbClr val="FF0000"/>
            </a:solidFill>
            <a:prstDash val="solid"/>
            <a:round/>
            <a:headEnd len="med" w="med" type="none"/>
            <a:tailEnd len="med" w="med" type="none"/>
          </a:ln>
        </p:spPr>
      </p:cxnSp>
      <p:sp>
        <p:nvSpPr>
          <p:cNvPr id="387" name="Google Shape;387;p40"/>
          <p:cNvSpPr txBox="1"/>
          <p:nvPr/>
        </p:nvSpPr>
        <p:spPr>
          <a:xfrm>
            <a:off x="0" y="0"/>
            <a:ext cx="9144000" cy="76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CC4125"/>
                </a:solidFill>
              </a:rPr>
              <a:t>C</a:t>
            </a:r>
            <a:r>
              <a:rPr lang="en" sz="4500">
                <a:solidFill>
                  <a:schemeClr val="dk1"/>
                </a:solidFill>
              </a:rPr>
              <a:t>ivility not condescension</a:t>
            </a:r>
            <a:endParaRPr sz="4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Google Shape;392;p41"/>
          <p:cNvSpPr txBox="1"/>
          <p:nvPr/>
        </p:nvSpPr>
        <p:spPr>
          <a:xfrm>
            <a:off x="9698450" y="2092750"/>
            <a:ext cx="73392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93" name="Google Shape;393;p41"/>
          <p:cNvPicPr preferRelativeResize="0"/>
          <p:nvPr/>
        </p:nvPicPr>
        <p:blipFill>
          <a:blip r:embed="rId3">
            <a:alphaModFix/>
          </a:blip>
          <a:stretch>
            <a:fillRect/>
          </a:stretch>
        </p:blipFill>
        <p:spPr>
          <a:xfrm>
            <a:off x="3581400" y="1251300"/>
            <a:ext cx="5376076" cy="3584051"/>
          </a:xfrm>
          <a:prstGeom prst="rect">
            <a:avLst/>
          </a:prstGeom>
          <a:noFill/>
          <a:ln cap="flat" cmpd="sng" w="9525">
            <a:solidFill>
              <a:schemeClr val="dk2"/>
            </a:solidFill>
            <a:prstDash val="solid"/>
            <a:round/>
            <a:headEnd len="sm" w="sm" type="none"/>
            <a:tailEnd len="sm" w="sm" type="none"/>
          </a:ln>
        </p:spPr>
      </p:pic>
      <p:sp>
        <p:nvSpPr>
          <p:cNvPr id="394" name="Google Shape;394;p41"/>
          <p:cNvSpPr txBox="1"/>
          <p:nvPr/>
        </p:nvSpPr>
        <p:spPr>
          <a:xfrm>
            <a:off x="179125" y="1647750"/>
            <a:ext cx="3224400" cy="24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Don’t assume that the way that you do things is “best” and that anyone else would choose your way if only they could!</a:t>
            </a:r>
            <a:endParaRPr sz="2400"/>
          </a:p>
        </p:txBody>
      </p:sp>
      <p:cxnSp>
        <p:nvCxnSpPr>
          <p:cNvPr id="395" name="Google Shape;395;p41"/>
          <p:cNvCxnSpPr/>
          <p:nvPr/>
        </p:nvCxnSpPr>
        <p:spPr>
          <a:xfrm>
            <a:off x="0" y="7557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396" name="Google Shape;396;p41"/>
          <p:cNvCxnSpPr/>
          <p:nvPr/>
        </p:nvCxnSpPr>
        <p:spPr>
          <a:xfrm>
            <a:off x="0" y="831900"/>
            <a:ext cx="9144000" cy="0"/>
          </a:xfrm>
          <a:prstGeom prst="straightConnector1">
            <a:avLst/>
          </a:prstGeom>
          <a:noFill/>
          <a:ln cap="flat" cmpd="sng" w="76200">
            <a:solidFill>
              <a:srgbClr val="FF0000"/>
            </a:solidFill>
            <a:prstDash val="solid"/>
            <a:round/>
            <a:headEnd len="med" w="med" type="none"/>
            <a:tailEnd len="med" w="med" type="none"/>
          </a:ln>
        </p:spPr>
      </p:cxnSp>
      <p:sp>
        <p:nvSpPr>
          <p:cNvPr id="397" name="Google Shape;397;p41"/>
          <p:cNvSpPr txBox="1"/>
          <p:nvPr/>
        </p:nvSpPr>
        <p:spPr>
          <a:xfrm>
            <a:off x="0" y="0"/>
            <a:ext cx="9144000" cy="76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CC4125"/>
                </a:solidFill>
              </a:rPr>
              <a:t>C</a:t>
            </a:r>
            <a:r>
              <a:rPr lang="en" sz="4500">
                <a:solidFill>
                  <a:schemeClr val="dk1"/>
                </a:solidFill>
              </a:rPr>
              <a:t>ivility not condescension</a:t>
            </a:r>
            <a:endParaRPr sz="4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pic>
        <p:nvPicPr>
          <p:cNvPr id="75" name="Google Shape;75;p15"/>
          <p:cNvPicPr preferRelativeResize="0"/>
          <p:nvPr/>
        </p:nvPicPr>
        <p:blipFill>
          <a:blip r:embed="rId3">
            <a:alphaModFix amt="16000"/>
          </a:blip>
          <a:stretch>
            <a:fillRect/>
          </a:stretch>
        </p:blipFill>
        <p:spPr>
          <a:xfrm>
            <a:off x="4519650" y="0"/>
            <a:ext cx="4624350" cy="5143500"/>
          </a:xfrm>
          <a:prstGeom prst="rect">
            <a:avLst/>
          </a:prstGeom>
          <a:noFill/>
          <a:ln>
            <a:noFill/>
          </a:ln>
        </p:spPr>
      </p:pic>
      <p:pic>
        <p:nvPicPr>
          <p:cNvPr id="76" name="Google Shape;76;p15"/>
          <p:cNvPicPr preferRelativeResize="0"/>
          <p:nvPr/>
        </p:nvPicPr>
        <p:blipFill>
          <a:blip r:embed="rId4">
            <a:alphaModFix amt="16000"/>
          </a:blip>
          <a:stretch>
            <a:fillRect/>
          </a:stretch>
        </p:blipFill>
        <p:spPr>
          <a:xfrm>
            <a:off x="0" y="0"/>
            <a:ext cx="4519650" cy="5212775"/>
          </a:xfrm>
          <a:prstGeom prst="rect">
            <a:avLst/>
          </a:prstGeom>
          <a:noFill/>
          <a:ln>
            <a:noFill/>
          </a:ln>
        </p:spPr>
      </p:pic>
      <p:sp>
        <p:nvSpPr>
          <p:cNvPr id="77" name="Google Shape;77;p15"/>
          <p:cNvSpPr txBox="1"/>
          <p:nvPr/>
        </p:nvSpPr>
        <p:spPr>
          <a:xfrm>
            <a:off x="1791000" y="0"/>
            <a:ext cx="6497100" cy="120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500">
                <a:solidFill>
                  <a:schemeClr val="dk1"/>
                </a:solidFill>
              </a:rPr>
              <a:t>Global Education:</a:t>
            </a:r>
            <a:endParaRPr sz="4500">
              <a:solidFill>
                <a:schemeClr val="dk1"/>
              </a:solidFill>
            </a:endParaRPr>
          </a:p>
          <a:p>
            <a:pPr indent="0" lvl="0" marL="0" rtl="0" algn="ctr">
              <a:spcBef>
                <a:spcPts val="0"/>
              </a:spcBef>
              <a:spcAft>
                <a:spcPts val="0"/>
              </a:spcAft>
              <a:buNone/>
            </a:pPr>
            <a:r>
              <a:t/>
            </a:r>
            <a:endParaRPr/>
          </a:p>
        </p:txBody>
      </p:sp>
      <p:sp>
        <p:nvSpPr>
          <p:cNvPr id="78" name="Google Shape;78;p15"/>
          <p:cNvSpPr txBox="1"/>
          <p:nvPr/>
        </p:nvSpPr>
        <p:spPr>
          <a:xfrm>
            <a:off x="3666650" y="667275"/>
            <a:ext cx="22407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dk1"/>
                </a:solidFill>
              </a:rPr>
              <a:t>Not Just</a:t>
            </a:r>
            <a:endParaRPr b="1" sz="2400"/>
          </a:p>
        </p:txBody>
      </p:sp>
      <p:pic>
        <p:nvPicPr>
          <p:cNvPr id="79" name="Google Shape;79;p15"/>
          <p:cNvPicPr preferRelativeResize="0"/>
          <p:nvPr/>
        </p:nvPicPr>
        <p:blipFill>
          <a:blip r:embed="rId4">
            <a:alphaModFix amt="99000"/>
          </a:blip>
          <a:stretch>
            <a:fillRect/>
          </a:stretch>
        </p:blipFill>
        <p:spPr>
          <a:xfrm>
            <a:off x="3029900" y="1114875"/>
            <a:ext cx="1749900" cy="2018250"/>
          </a:xfrm>
          <a:prstGeom prst="rect">
            <a:avLst/>
          </a:prstGeom>
          <a:noFill/>
          <a:ln>
            <a:noFill/>
          </a:ln>
        </p:spPr>
      </p:pic>
      <p:pic>
        <p:nvPicPr>
          <p:cNvPr id="80" name="Google Shape;80;p15"/>
          <p:cNvPicPr preferRelativeResize="0"/>
          <p:nvPr/>
        </p:nvPicPr>
        <p:blipFill>
          <a:blip r:embed="rId3">
            <a:alphaModFix/>
          </a:blip>
          <a:stretch>
            <a:fillRect/>
          </a:stretch>
        </p:blipFill>
        <p:spPr>
          <a:xfrm>
            <a:off x="4820675" y="1114875"/>
            <a:ext cx="1814542" cy="2018250"/>
          </a:xfrm>
          <a:prstGeom prst="rect">
            <a:avLst/>
          </a:prstGeom>
          <a:noFill/>
          <a:ln>
            <a:noFill/>
          </a:ln>
        </p:spPr>
      </p:pic>
      <p:pic>
        <p:nvPicPr>
          <p:cNvPr id="81" name="Google Shape;81;p15"/>
          <p:cNvPicPr preferRelativeResize="0"/>
          <p:nvPr/>
        </p:nvPicPr>
        <p:blipFill>
          <a:blip r:embed="rId5">
            <a:alphaModFix/>
          </a:blip>
          <a:stretch>
            <a:fillRect/>
          </a:stretch>
        </p:blipFill>
        <p:spPr>
          <a:xfrm rot="1633115">
            <a:off x="11466" y="2710073"/>
            <a:ext cx="4496717" cy="1763629"/>
          </a:xfrm>
          <a:prstGeom prst="rect">
            <a:avLst/>
          </a:prstGeom>
          <a:noFill/>
          <a:ln cap="flat" cmpd="sng" w="19050">
            <a:solidFill>
              <a:srgbClr val="FF0000"/>
            </a:solidFill>
            <a:prstDash val="solid"/>
            <a:round/>
            <a:headEnd len="sm" w="sm" type="none"/>
            <a:tailEnd len="sm" w="sm" type="none"/>
          </a:ln>
        </p:spPr>
      </p:pic>
      <p:pic>
        <p:nvPicPr>
          <p:cNvPr id="82" name="Google Shape;82;p15"/>
          <p:cNvPicPr preferRelativeResize="0"/>
          <p:nvPr/>
        </p:nvPicPr>
        <p:blipFill>
          <a:blip r:embed="rId6">
            <a:alphaModFix/>
          </a:blip>
          <a:stretch>
            <a:fillRect/>
          </a:stretch>
        </p:blipFill>
        <p:spPr>
          <a:xfrm rot="-1498794">
            <a:off x="4640871" y="2637295"/>
            <a:ext cx="4955184" cy="1671706"/>
          </a:xfrm>
          <a:prstGeom prst="rect">
            <a:avLst/>
          </a:prstGeom>
          <a:noFill/>
          <a:ln cap="flat" cmpd="sng" w="19050">
            <a:solidFill>
              <a:srgbClr val="0000FF"/>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sp>
        <p:nvSpPr>
          <p:cNvPr id="402" name="Google Shape;402;p42"/>
          <p:cNvSpPr txBox="1"/>
          <p:nvPr/>
        </p:nvSpPr>
        <p:spPr>
          <a:xfrm>
            <a:off x="9698450" y="2092750"/>
            <a:ext cx="73392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03" name="Google Shape;403;p42"/>
          <p:cNvPicPr preferRelativeResize="0"/>
          <p:nvPr/>
        </p:nvPicPr>
        <p:blipFill>
          <a:blip r:embed="rId3">
            <a:alphaModFix/>
          </a:blip>
          <a:stretch>
            <a:fillRect/>
          </a:stretch>
        </p:blipFill>
        <p:spPr>
          <a:xfrm>
            <a:off x="3581400" y="1251300"/>
            <a:ext cx="5376076" cy="3584051"/>
          </a:xfrm>
          <a:prstGeom prst="rect">
            <a:avLst/>
          </a:prstGeom>
          <a:noFill/>
          <a:ln cap="flat" cmpd="sng" w="9525">
            <a:solidFill>
              <a:schemeClr val="dk2"/>
            </a:solidFill>
            <a:prstDash val="solid"/>
            <a:round/>
            <a:headEnd len="sm" w="sm" type="none"/>
            <a:tailEnd len="sm" w="sm" type="none"/>
          </a:ln>
        </p:spPr>
      </p:pic>
      <p:sp>
        <p:nvSpPr>
          <p:cNvPr id="404" name="Google Shape;404;p42"/>
          <p:cNvSpPr txBox="1"/>
          <p:nvPr/>
        </p:nvSpPr>
        <p:spPr>
          <a:xfrm>
            <a:off x="179125" y="1647750"/>
            <a:ext cx="3224400" cy="24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Don’t assume that the way that you do things is “best” and that anyone else would choose your way if only they could!</a:t>
            </a:r>
            <a:endParaRPr sz="2400"/>
          </a:p>
        </p:txBody>
      </p:sp>
      <p:cxnSp>
        <p:nvCxnSpPr>
          <p:cNvPr id="405" name="Google Shape;405;p42"/>
          <p:cNvCxnSpPr/>
          <p:nvPr/>
        </p:nvCxnSpPr>
        <p:spPr>
          <a:xfrm>
            <a:off x="0" y="7557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406" name="Google Shape;406;p42"/>
          <p:cNvCxnSpPr/>
          <p:nvPr/>
        </p:nvCxnSpPr>
        <p:spPr>
          <a:xfrm>
            <a:off x="0" y="831900"/>
            <a:ext cx="9144000" cy="0"/>
          </a:xfrm>
          <a:prstGeom prst="straightConnector1">
            <a:avLst/>
          </a:prstGeom>
          <a:noFill/>
          <a:ln cap="flat" cmpd="sng" w="76200">
            <a:solidFill>
              <a:srgbClr val="FF0000"/>
            </a:solidFill>
            <a:prstDash val="solid"/>
            <a:round/>
            <a:headEnd len="med" w="med" type="none"/>
            <a:tailEnd len="med" w="med" type="none"/>
          </a:ln>
        </p:spPr>
      </p:cxnSp>
      <p:sp>
        <p:nvSpPr>
          <p:cNvPr id="407" name="Google Shape;407;p42"/>
          <p:cNvSpPr txBox="1"/>
          <p:nvPr/>
        </p:nvSpPr>
        <p:spPr>
          <a:xfrm>
            <a:off x="0" y="0"/>
            <a:ext cx="9144000" cy="76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CC4125"/>
                </a:solidFill>
              </a:rPr>
              <a:t>C</a:t>
            </a:r>
            <a:r>
              <a:rPr lang="en" sz="4500">
                <a:solidFill>
                  <a:schemeClr val="dk1"/>
                </a:solidFill>
              </a:rPr>
              <a:t>ivility not condescension</a:t>
            </a:r>
            <a:endParaRPr sz="48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grpSp>
        <p:nvGrpSpPr>
          <p:cNvPr id="412" name="Google Shape;412;p43"/>
          <p:cNvGrpSpPr/>
          <p:nvPr/>
        </p:nvGrpSpPr>
        <p:grpSpPr>
          <a:xfrm>
            <a:off x="0" y="0"/>
            <a:ext cx="9144000" cy="1517700"/>
            <a:chOff x="0" y="0"/>
            <a:chExt cx="9144000" cy="1517700"/>
          </a:xfrm>
        </p:grpSpPr>
        <p:sp>
          <p:nvSpPr>
            <p:cNvPr id="413" name="Google Shape;413;p43"/>
            <p:cNvSpPr txBox="1"/>
            <p:nvPr/>
          </p:nvSpPr>
          <p:spPr>
            <a:xfrm>
              <a:off x="0" y="0"/>
              <a:ext cx="9144000" cy="76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CC4125"/>
                  </a:solidFill>
                </a:rPr>
                <a:t>H</a:t>
              </a:r>
              <a:r>
                <a:rPr lang="en" sz="4500">
                  <a:solidFill>
                    <a:schemeClr val="dk1"/>
                  </a:solidFill>
                </a:rPr>
                <a:t>ealing the wounds of genocide and racism</a:t>
              </a:r>
              <a:endParaRPr sz="4800"/>
            </a:p>
          </p:txBody>
        </p:sp>
        <p:cxnSp>
          <p:nvCxnSpPr>
            <p:cNvPr id="414" name="Google Shape;414;p43"/>
            <p:cNvCxnSpPr/>
            <p:nvPr/>
          </p:nvCxnSpPr>
          <p:spPr>
            <a:xfrm>
              <a:off x="0" y="14415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415" name="Google Shape;415;p43"/>
            <p:cNvCxnSpPr/>
            <p:nvPr/>
          </p:nvCxnSpPr>
          <p:spPr>
            <a:xfrm>
              <a:off x="0" y="1517700"/>
              <a:ext cx="9144000" cy="0"/>
            </a:xfrm>
            <a:prstGeom prst="straightConnector1">
              <a:avLst/>
            </a:prstGeom>
            <a:noFill/>
            <a:ln cap="flat" cmpd="sng" w="76200">
              <a:solidFill>
                <a:srgbClr val="FF0000"/>
              </a:solidFill>
              <a:prstDash val="solid"/>
              <a:round/>
              <a:headEnd len="med" w="med" type="none"/>
              <a:tailEnd len="med" w="med" type="none"/>
            </a:ln>
          </p:spPr>
        </p:cxnSp>
      </p:grpSp>
      <p:pic>
        <p:nvPicPr>
          <p:cNvPr id="416" name="Google Shape;416;p43"/>
          <p:cNvPicPr preferRelativeResize="0"/>
          <p:nvPr/>
        </p:nvPicPr>
        <p:blipFill rotWithShape="1">
          <a:blip r:embed="rId3">
            <a:alphaModFix/>
          </a:blip>
          <a:srcRect b="0" l="24744" r="0" t="0"/>
          <a:stretch/>
        </p:blipFill>
        <p:spPr>
          <a:xfrm>
            <a:off x="127950" y="1670100"/>
            <a:ext cx="1835050" cy="1628775"/>
          </a:xfrm>
          <a:prstGeom prst="rect">
            <a:avLst/>
          </a:prstGeom>
          <a:noFill/>
          <a:ln>
            <a:noFill/>
          </a:ln>
        </p:spPr>
      </p:pic>
      <p:sp>
        <p:nvSpPr>
          <p:cNvPr id="417" name="Google Shape;417;p43"/>
          <p:cNvSpPr txBox="1"/>
          <p:nvPr/>
        </p:nvSpPr>
        <p:spPr>
          <a:xfrm>
            <a:off x="127950" y="3219825"/>
            <a:ext cx="2438400" cy="38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Rita Willaert from 9890 Gavere, Belgium / CC BY (https://creativecommons.org/licenses/by/2.0)</a:t>
            </a:r>
            <a:endParaRPr sz="800"/>
          </a:p>
        </p:txBody>
      </p:sp>
      <p:pic>
        <p:nvPicPr>
          <p:cNvPr id="418" name="Google Shape;418;p43"/>
          <p:cNvPicPr preferRelativeResize="0"/>
          <p:nvPr/>
        </p:nvPicPr>
        <p:blipFill>
          <a:blip r:embed="rId4">
            <a:alphaModFix/>
          </a:blip>
          <a:stretch>
            <a:fillRect/>
          </a:stretch>
        </p:blipFill>
        <p:spPr>
          <a:xfrm>
            <a:off x="2034396" y="1546675"/>
            <a:ext cx="2210200" cy="1720975"/>
          </a:xfrm>
          <a:prstGeom prst="rect">
            <a:avLst/>
          </a:prstGeom>
          <a:noFill/>
          <a:ln>
            <a:noFill/>
          </a:ln>
        </p:spPr>
      </p:pic>
      <p:sp>
        <p:nvSpPr>
          <p:cNvPr id="419" name="Google Shape;419;p43"/>
          <p:cNvSpPr txBox="1"/>
          <p:nvPr/>
        </p:nvSpPr>
        <p:spPr>
          <a:xfrm>
            <a:off x="2039100" y="2963950"/>
            <a:ext cx="2200800" cy="23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u="sng">
                <a:solidFill>
                  <a:srgbClr val="FFFFFF"/>
                </a:solidFill>
                <a:hlinkClick r:id="rId5"/>
              </a:rPr>
              <a:t>Brook Ward</a:t>
            </a:r>
            <a:endParaRPr sz="900">
              <a:solidFill>
                <a:srgbClr val="FFFFFF"/>
              </a:solidFill>
            </a:endParaRPr>
          </a:p>
        </p:txBody>
      </p:sp>
      <p:pic>
        <p:nvPicPr>
          <p:cNvPr id="420" name="Google Shape;420;p43"/>
          <p:cNvPicPr preferRelativeResize="0"/>
          <p:nvPr/>
        </p:nvPicPr>
        <p:blipFill rotWithShape="1">
          <a:blip r:embed="rId6">
            <a:alphaModFix/>
          </a:blip>
          <a:srcRect b="0" l="0" r="32019" t="0"/>
          <a:stretch/>
        </p:blipFill>
        <p:spPr>
          <a:xfrm>
            <a:off x="2490150" y="3527025"/>
            <a:ext cx="1835049" cy="1517700"/>
          </a:xfrm>
          <a:prstGeom prst="rect">
            <a:avLst/>
          </a:prstGeom>
          <a:noFill/>
          <a:ln>
            <a:noFill/>
          </a:ln>
        </p:spPr>
      </p:pic>
      <p:pic>
        <p:nvPicPr>
          <p:cNvPr id="421" name="Google Shape;421;p43"/>
          <p:cNvPicPr preferRelativeResize="0"/>
          <p:nvPr/>
        </p:nvPicPr>
        <p:blipFill>
          <a:blip r:embed="rId7">
            <a:alphaModFix/>
          </a:blip>
          <a:stretch>
            <a:fillRect/>
          </a:stretch>
        </p:blipFill>
        <p:spPr>
          <a:xfrm>
            <a:off x="152402" y="3603835"/>
            <a:ext cx="2210200" cy="1481539"/>
          </a:xfrm>
          <a:prstGeom prst="rect">
            <a:avLst/>
          </a:prstGeom>
          <a:noFill/>
          <a:ln>
            <a:noFill/>
          </a:ln>
        </p:spPr>
      </p:pic>
      <p:sp>
        <p:nvSpPr>
          <p:cNvPr id="422" name="Google Shape;422;p43"/>
          <p:cNvSpPr txBox="1"/>
          <p:nvPr/>
        </p:nvSpPr>
        <p:spPr>
          <a:xfrm>
            <a:off x="179125" y="1734500"/>
            <a:ext cx="2277600" cy="38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Armenian Genocide Memorial</a:t>
            </a:r>
            <a:endParaRPr/>
          </a:p>
        </p:txBody>
      </p:sp>
      <p:sp>
        <p:nvSpPr>
          <p:cNvPr id="423" name="Google Shape;423;p43"/>
          <p:cNvSpPr txBox="1"/>
          <p:nvPr/>
        </p:nvSpPr>
        <p:spPr>
          <a:xfrm>
            <a:off x="2699700" y="1568725"/>
            <a:ext cx="2112300" cy="44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African American History Museum</a:t>
            </a:r>
            <a:endParaRPr/>
          </a:p>
        </p:txBody>
      </p:sp>
      <p:sp>
        <p:nvSpPr>
          <p:cNvPr id="424" name="Google Shape;424;p43"/>
          <p:cNvSpPr txBox="1"/>
          <p:nvPr/>
        </p:nvSpPr>
        <p:spPr>
          <a:xfrm>
            <a:off x="2413897" y="4564400"/>
            <a:ext cx="2005800" cy="4479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Reparations for Slavery</a:t>
            </a:r>
            <a:endParaRPr/>
          </a:p>
        </p:txBody>
      </p:sp>
      <p:sp>
        <p:nvSpPr>
          <p:cNvPr id="425" name="Google Shape;425;p43"/>
          <p:cNvSpPr txBox="1"/>
          <p:nvPr/>
        </p:nvSpPr>
        <p:spPr>
          <a:xfrm>
            <a:off x="140750" y="4640600"/>
            <a:ext cx="2277600" cy="4479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Truth and Reconciliation, South Africa</a:t>
            </a:r>
            <a:endParaRPr/>
          </a:p>
        </p:txBody>
      </p:sp>
      <p:pic>
        <p:nvPicPr>
          <p:cNvPr id="426" name="Google Shape;426;p43"/>
          <p:cNvPicPr preferRelativeResize="0"/>
          <p:nvPr/>
        </p:nvPicPr>
        <p:blipFill rotWithShape="1">
          <a:blip r:embed="rId8">
            <a:alphaModFix/>
          </a:blip>
          <a:srcRect b="0" l="0" r="4825" t="0"/>
          <a:stretch/>
        </p:blipFill>
        <p:spPr>
          <a:xfrm>
            <a:off x="4338900" y="1593900"/>
            <a:ext cx="4743675" cy="2277900"/>
          </a:xfrm>
          <a:prstGeom prst="rect">
            <a:avLst/>
          </a:prstGeom>
          <a:noFill/>
          <a:ln>
            <a:noFill/>
          </a:ln>
        </p:spPr>
      </p:pic>
      <p:sp>
        <p:nvSpPr>
          <p:cNvPr id="427" name="Google Shape;427;p43"/>
          <p:cNvSpPr txBox="1"/>
          <p:nvPr/>
        </p:nvSpPr>
        <p:spPr>
          <a:xfrm>
            <a:off x="4580525" y="3768850"/>
            <a:ext cx="4260600" cy="23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u="sng">
                <a:hlinkClick r:id="rId9"/>
              </a:rPr>
              <a:t>M Tracy Hunter / CC BY-SA (https://creativecommons.org/licenses/by-sa/3.0)</a:t>
            </a:r>
            <a:endParaRPr sz="900"/>
          </a:p>
        </p:txBody>
      </p:sp>
      <p:sp>
        <p:nvSpPr>
          <p:cNvPr id="428" name="Google Shape;428;p43"/>
          <p:cNvSpPr txBox="1"/>
          <p:nvPr/>
        </p:nvSpPr>
        <p:spPr>
          <a:xfrm>
            <a:off x="4618925" y="4203875"/>
            <a:ext cx="4375800" cy="808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t>Why do some nations lack resources and live with extreme poverty?</a:t>
            </a:r>
            <a:endParaRPr sz="18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grpSp>
        <p:nvGrpSpPr>
          <p:cNvPr id="433" name="Google Shape;433;p44"/>
          <p:cNvGrpSpPr/>
          <p:nvPr/>
        </p:nvGrpSpPr>
        <p:grpSpPr>
          <a:xfrm>
            <a:off x="0" y="0"/>
            <a:ext cx="9144000" cy="1517700"/>
            <a:chOff x="0" y="0"/>
            <a:chExt cx="9144000" cy="1517700"/>
          </a:xfrm>
        </p:grpSpPr>
        <p:sp>
          <p:nvSpPr>
            <p:cNvPr id="434" name="Google Shape;434;p44"/>
            <p:cNvSpPr txBox="1"/>
            <p:nvPr/>
          </p:nvSpPr>
          <p:spPr>
            <a:xfrm>
              <a:off x="0" y="0"/>
              <a:ext cx="91440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CC4125"/>
                  </a:solidFill>
                </a:rPr>
                <a:t>H</a:t>
              </a:r>
              <a:r>
                <a:rPr lang="en" sz="4500">
                  <a:solidFill>
                    <a:schemeClr val="dk1"/>
                  </a:solidFill>
                </a:rPr>
                <a:t>ealing the wounds of genocide and racism</a:t>
              </a:r>
              <a:endParaRPr sz="4800"/>
            </a:p>
          </p:txBody>
        </p:sp>
        <p:cxnSp>
          <p:nvCxnSpPr>
            <p:cNvPr id="435" name="Google Shape;435;p44"/>
            <p:cNvCxnSpPr/>
            <p:nvPr/>
          </p:nvCxnSpPr>
          <p:spPr>
            <a:xfrm>
              <a:off x="0" y="14415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436" name="Google Shape;436;p44"/>
            <p:cNvCxnSpPr/>
            <p:nvPr/>
          </p:nvCxnSpPr>
          <p:spPr>
            <a:xfrm>
              <a:off x="0" y="1517700"/>
              <a:ext cx="9144000" cy="0"/>
            </a:xfrm>
            <a:prstGeom prst="straightConnector1">
              <a:avLst/>
            </a:prstGeom>
            <a:noFill/>
            <a:ln cap="flat" cmpd="sng" w="76200">
              <a:solidFill>
                <a:srgbClr val="FF0000"/>
              </a:solidFill>
              <a:prstDash val="solid"/>
              <a:round/>
              <a:headEnd len="med" w="med" type="none"/>
              <a:tailEnd len="med" w="med" type="none"/>
            </a:ln>
          </p:spPr>
        </p:cxnSp>
      </p:grpSp>
      <p:pic>
        <p:nvPicPr>
          <p:cNvPr id="437" name="Google Shape;437;p44"/>
          <p:cNvPicPr preferRelativeResize="0"/>
          <p:nvPr/>
        </p:nvPicPr>
        <p:blipFill>
          <a:blip r:embed="rId3">
            <a:alphaModFix/>
          </a:blip>
          <a:stretch>
            <a:fillRect/>
          </a:stretch>
        </p:blipFill>
        <p:spPr>
          <a:xfrm>
            <a:off x="0" y="1593900"/>
            <a:ext cx="3578800" cy="2163907"/>
          </a:xfrm>
          <a:prstGeom prst="rect">
            <a:avLst/>
          </a:prstGeom>
          <a:noFill/>
          <a:ln cap="flat" cmpd="sng" w="9525">
            <a:solidFill>
              <a:schemeClr val="dk2"/>
            </a:solidFill>
            <a:prstDash val="solid"/>
            <a:round/>
            <a:headEnd len="sm" w="sm" type="none"/>
            <a:tailEnd len="sm" w="sm" type="none"/>
          </a:ln>
        </p:spPr>
      </p:pic>
      <p:sp>
        <p:nvSpPr>
          <p:cNvPr id="438" name="Google Shape;438;p44"/>
          <p:cNvSpPr txBox="1"/>
          <p:nvPr/>
        </p:nvSpPr>
        <p:spPr>
          <a:xfrm>
            <a:off x="0" y="3757800"/>
            <a:ext cx="3539400" cy="38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uFill>
                  <a:noFill/>
                </a:uFill>
                <a:hlinkClick r:id="rId4"/>
              </a:rPr>
              <a:t>United_States_1861-01-1861-02-04.png: Made by User:Golbez.derivative work: Kenmayer  / CC BY (https://creativecommons.org/licenses/by/2.5)</a:t>
            </a:r>
            <a:endParaRPr sz="900"/>
          </a:p>
        </p:txBody>
      </p:sp>
      <p:pic>
        <p:nvPicPr>
          <p:cNvPr id="439" name="Google Shape;439;p44"/>
          <p:cNvPicPr preferRelativeResize="0"/>
          <p:nvPr/>
        </p:nvPicPr>
        <p:blipFill rotWithShape="1">
          <a:blip r:embed="rId5">
            <a:alphaModFix/>
          </a:blip>
          <a:srcRect b="0" l="0" r="0" t="0"/>
          <a:stretch/>
        </p:blipFill>
        <p:spPr>
          <a:xfrm>
            <a:off x="6486925" y="1543825"/>
            <a:ext cx="2657074" cy="2547978"/>
          </a:xfrm>
          <a:prstGeom prst="rect">
            <a:avLst/>
          </a:prstGeom>
          <a:noFill/>
          <a:ln cap="flat" cmpd="sng" w="9525">
            <a:solidFill>
              <a:schemeClr val="dk2"/>
            </a:solidFill>
            <a:prstDash val="solid"/>
            <a:round/>
            <a:headEnd len="sm" w="sm" type="none"/>
            <a:tailEnd len="sm" w="sm" type="none"/>
          </a:ln>
        </p:spPr>
      </p:pic>
      <p:pic>
        <p:nvPicPr>
          <p:cNvPr id="440" name="Google Shape;440;p44"/>
          <p:cNvPicPr preferRelativeResize="0"/>
          <p:nvPr/>
        </p:nvPicPr>
        <p:blipFill>
          <a:blip r:embed="rId6">
            <a:alphaModFix/>
          </a:blip>
          <a:stretch>
            <a:fillRect/>
          </a:stretch>
        </p:blipFill>
        <p:spPr>
          <a:xfrm>
            <a:off x="3578800" y="1565100"/>
            <a:ext cx="2905050" cy="2246860"/>
          </a:xfrm>
          <a:prstGeom prst="rect">
            <a:avLst/>
          </a:prstGeom>
          <a:noFill/>
          <a:ln cap="flat" cmpd="sng" w="9525">
            <a:solidFill>
              <a:schemeClr val="dk2"/>
            </a:solidFill>
            <a:prstDash val="solid"/>
            <a:round/>
            <a:headEnd len="sm" w="sm" type="none"/>
            <a:tailEnd len="sm" w="sm" type="none"/>
          </a:ln>
        </p:spPr>
      </p:pic>
      <p:sp>
        <p:nvSpPr>
          <p:cNvPr id="441" name="Google Shape;441;p44"/>
          <p:cNvSpPr txBox="1"/>
          <p:nvPr/>
        </p:nvSpPr>
        <p:spPr>
          <a:xfrm>
            <a:off x="3539500" y="3830925"/>
            <a:ext cx="3000000" cy="42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t>Citynoise at English Wikipedia. / CC BY-SA (https://creativecommons.org/licenses/by-sa/2.5)</a:t>
            </a:r>
            <a:endParaRPr sz="9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sp>
        <p:nvSpPr>
          <p:cNvPr id="446" name="Google Shape;446;p45"/>
          <p:cNvSpPr txBox="1"/>
          <p:nvPr/>
        </p:nvSpPr>
        <p:spPr>
          <a:xfrm>
            <a:off x="1778200" y="1362325"/>
            <a:ext cx="4975800" cy="34929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4000">
                <a:solidFill>
                  <a:srgbClr val="CC4125"/>
                </a:solidFill>
              </a:rPr>
              <a:t>R</a:t>
            </a:r>
            <a:r>
              <a:rPr lang="en" sz="2400">
                <a:solidFill>
                  <a:schemeClr val="dk1"/>
                </a:solidFill>
              </a:rPr>
              <a:t>easons &amp; respect for differences</a:t>
            </a:r>
            <a:endParaRPr sz="2400">
              <a:solidFill>
                <a:schemeClr val="dk1"/>
              </a:solidFill>
            </a:endParaRPr>
          </a:p>
          <a:p>
            <a:pPr indent="0" lvl="0" marL="0" rtl="0" algn="l">
              <a:spcBef>
                <a:spcPts val="0"/>
              </a:spcBef>
              <a:spcAft>
                <a:spcPts val="0"/>
              </a:spcAft>
              <a:buNone/>
            </a:pPr>
            <a:r>
              <a:rPr b="1" lang="en" sz="4000">
                <a:solidFill>
                  <a:srgbClr val="CC4125"/>
                </a:solidFill>
              </a:rPr>
              <a:t>E</a:t>
            </a:r>
            <a:r>
              <a:rPr lang="en" sz="2400">
                <a:solidFill>
                  <a:schemeClr val="dk1"/>
                </a:solidFill>
              </a:rPr>
              <a:t>mpathy for struggles</a:t>
            </a:r>
            <a:endParaRPr sz="2400">
              <a:solidFill>
                <a:schemeClr val="dk1"/>
              </a:solidFill>
            </a:endParaRPr>
          </a:p>
          <a:p>
            <a:pPr indent="0" lvl="0" marL="0" rtl="0" algn="l">
              <a:spcBef>
                <a:spcPts val="0"/>
              </a:spcBef>
              <a:spcAft>
                <a:spcPts val="0"/>
              </a:spcAft>
              <a:buNone/>
            </a:pPr>
            <a:r>
              <a:rPr b="1" lang="en" sz="4000">
                <a:solidFill>
                  <a:srgbClr val="CC4125"/>
                </a:solidFill>
              </a:rPr>
              <a:t>A</a:t>
            </a:r>
            <a:r>
              <a:rPr lang="en" sz="2400">
                <a:solidFill>
                  <a:schemeClr val="dk1"/>
                </a:solidFill>
              </a:rPr>
              <a:t>lliances for change</a:t>
            </a:r>
            <a:endParaRPr sz="3600">
              <a:solidFill>
                <a:schemeClr val="dk1"/>
              </a:solidFill>
            </a:endParaRPr>
          </a:p>
          <a:p>
            <a:pPr indent="0" lvl="0" marL="0" rtl="0" algn="l">
              <a:spcBef>
                <a:spcPts val="0"/>
              </a:spcBef>
              <a:spcAft>
                <a:spcPts val="0"/>
              </a:spcAft>
              <a:buNone/>
            </a:pPr>
            <a:r>
              <a:rPr b="1" lang="en" sz="4000">
                <a:solidFill>
                  <a:srgbClr val="CC4125"/>
                </a:solidFill>
              </a:rPr>
              <a:t>C</a:t>
            </a:r>
            <a:r>
              <a:rPr lang="en" sz="2400">
                <a:solidFill>
                  <a:schemeClr val="dk1"/>
                </a:solidFill>
              </a:rPr>
              <a:t>ivility not condescension</a:t>
            </a:r>
            <a:endParaRPr sz="3600">
              <a:solidFill>
                <a:schemeClr val="dk1"/>
              </a:solidFill>
            </a:endParaRPr>
          </a:p>
          <a:p>
            <a:pPr indent="0" lvl="0" marL="0" rtl="0" algn="l">
              <a:spcBef>
                <a:spcPts val="0"/>
              </a:spcBef>
              <a:spcAft>
                <a:spcPts val="0"/>
              </a:spcAft>
              <a:buNone/>
            </a:pPr>
            <a:r>
              <a:rPr b="1" lang="en" sz="4000">
                <a:solidFill>
                  <a:srgbClr val="CC4125"/>
                </a:solidFill>
              </a:rPr>
              <a:t>H</a:t>
            </a:r>
            <a:r>
              <a:rPr lang="en" sz="2400">
                <a:solidFill>
                  <a:schemeClr val="dk1"/>
                </a:solidFill>
              </a:rPr>
              <a:t>ealing the wounds of genocide </a:t>
            </a:r>
            <a:endParaRPr sz="2400">
              <a:solidFill>
                <a:schemeClr val="dk1"/>
              </a:solidFill>
            </a:endParaRPr>
          </a:p>
          <a:p>
            <a:pPr indent="0" lvl="0" marL="0" rtl="0" algn="l">
              <a:spcBef>
                <a:spcPts val="0"/>
              </a:spcBef>
              <a:spcAft>
                <a:spcPts val="0"/>
              </a:spcAft>
              <a:buNone/>
            </a:pPr>
            <a:r>
              <a:rPr lang="en" sz="2400">
                <a:solidFill>
                  <a:schemeClr val="dk1"/>
                </a:solidFill>
              </a:rPr>
              <a:t>    and racism</a:t>
            </a:r>
            <a:endParaRPr/>
          </a:p>
        </p:txBody>
      </p:sp>
      <p:sp>
        <p:nvSpPr>
          <p:cNvPr id="447" name="Google Shape;447;p45"/>
          <p:cNvSpPr txBox="1"/>
          <p:nvPr/>
        </p:nvSpPr>
        <p:spPr>
          <a:xfrm>
            <a:off x="0" y="228600"/>
            <a:ext cx="9144000" cy="120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500">
                <a:solidFill>
                  <a:schemeClr val="dk1"/>
                </a:solidFill>
              </a:rPr>
              <a:t>Global Education:          Framework</a:t>
            </a:r>
            <a:endParaRPr sz="4500">
              <a:solidFill>
                <a:schemeClr val="dk1"/>
              </a:solidFill>
            </a:endParaRPr>
          </a:p>
        </p:txBody>
      </p:sp>
      <p:cxnSp>
        <p:nvCxnSpPr>
          <p:cNvPr id="448" name="Google Shape;448;p45"/>
          <p:cNvCxnSpPr/>
          <p:nvPr/>
        </p:nvCxnSpPr>
        <p:spPr>
          <a:xfrm>
            <a:off x="0" y="10605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449" name="Google Shape;449;p45"/>
          <p:cNvCxnSpPr/>
          <p:nvPr/>
        </p:nvCxnSpPr>
        <p:spPr>
          <a:xfrm>
            <a:off x="0" y="1136700"/>
            <a:ext cx="9144000" cy="0"/>
          </a:xfrm>
          <a:prstGeom prst="straightConnector1">
            <a:avLst/>
          </a:prstGeom>
          <a:noFill/>
          <a:ln cap="flat" cmpd="sng" w="76200">
            <a:solidFill>
              <a:srgbClr val="FF0000"/>
            </a:solidFill>
            <a:prstDash val="solid"/>
            <a:round/>
            <a:headEnd len="med" w="med" type="none"/>
            <a:tailEnd len="med" w="med" type="none"/>
          </a:ln>
        </p:spPr>
      </p:cxnSp>
      <p:sp>
        <p:nvSpPr>
          <p:cNvPr id="450" name="Google Shape;450;p45"/>
          <p:cNvSpPr txBox="1"/>
          <p:nvPr/>
        </p:nvSpPr>
        <p:spPr>
          <a:xfrm rot="-1677623">
            <a:off x="4697669" y="15688"/>
            <a:ext cx="1515162" cy="651425"/>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rPr>
              <a:t>Yet</a:t>
            </a:r>
            <a:endParaRPr b="1" sz="2400">
              <a:solidFill>
                <a:srgbClr val="FF0000"/>
              </a:solidFill>
            </a:endParaRPr>
          </a:p>
          <a:p>
            <a:pPr indent="0" lvl="0" marL="0" rtl="0" algn="l">
              <a:spcBef>
                <a:spcPts val="0"/>
              </a:spcBef>
              <a:spcAft>
                <a:spcPts val="0"/>
              </a:spcAft>
              <a:buNone/>
            </a:pPr>
            <a:r>
              <a:rPr b="1" lang="en" sz="2400">
                <a:solidFill>
                  <a:srgbClr val="FF0000"/>
                </a:solidFill>
              </a:rPr>
              <a:t>Another</a:t>
            </a:r>
            <a:endParaRPr b="1" sz="240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pic>
        <p:nvPicPr>
          <p:cNvPr id="87" name="Google Shape;87;p16"/>
          <p:cNvPicPr preferRelativeResize="0"/>
          <p:nvPr/>
        </p:nvPicPr>
        <p:blipFill>
          <a:blip r:embed="rId3">
            <a:alphaModFix/>
          </a:blip>
          <a:stretch>
            <a:fillRect/>
          </a:stretch>
        </p:blipFill>
        <p:spPr>
          <a:xfrm>
            <a:off x="1839600" y="204425"/>
            <a:ext cx="6102550" cy="4763100"/>
          </a:xfrm>
          <a:prstGeom prst="rect">
            <a:avLst/>
          </a:prstGeom>
          <a:noFill/>
          <a:ln>
            <a:noFill/>
          </a:ln>
        </p:spPr>
      </p:pic>
      <p:pic>
        <p:nvPicPr>
          <p:cNvPr id="88" name="Google Shape;88;p16"/>
          <p:cNvPicPr preferRelativeResize="0"/>
          <p:nvPr/>
        </p:nvPicPr>
        <p:blipFill>
          <a:blip r:embed="rId4">
            <a:alphaModFix/>
          </a:blip>
          <a:stretch>
            <a:fillRect/>
          </a:stretch>
        </p:blipFill>
        <p:spPr>
          <a:xfrm>
            <a:off x="3335267" y="2392495"/>
            <a:ext cx="2801722" cy="2645559"/>
          </a:xfrm>
          <a:prstGeom prst="rect">
            <a:avLst/>
          </a:prstGeom>
          <a:noFill/>
          <a:ln>
            <a:noFill/>
          </a:ln>
        </p:spPr>
      </p:pic>
      <p:sp>
        <p:nvSpPr>
          <p:cNvPr id="89" name="Google Shape;89;p16"/>
          <p:cNvSpPr txBox="1"/>
          <p:nvPr/>
        </p:nvSpPr>
        <p:spPr>
          <a:xfrm>
            <a:off x="3448379" y="3111987"/>
            <a:ext cx="1661100" cy="5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Vanishing </a:t>
            </a:r>
            <a:endParaRPr sz="2400"/>
          </a:p>
        </p:txBody>
      </p:sp>
      <p:sp>
        <p:nvSpPr>
          <p:cNvPr id="90" name="Google Shape;90;p16"/>
          <p:cNvSpPr/>
          <p:nvPr/>
        </p:nvSpPr>
        <p:spPr>
          <a:xfrm>
            <a:off x="5668225" y="-41700"/>
            <a:ext cx="3489900" cy="1292400"/>
          </a:xfrm>
          <a:prstGeom prst="cloud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6"/>
          <p:cNvSpPr txBox="1"/>
          <p:nvPr/>
        </p:nvSpPr>
        <p:spPr>
          <a:xfrm>
            <a:off x="5941150" y="170550"/>
            <a:ext cx="3142500" cy="72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latin typeface="Shadows Into Light"/>
                <a:ea typeface="Shadows Into Light"/>
                <a:cs typeface="Shadows Into Light"/>
                <a:sym typeface="Shadows Into Light"/>
              </a:rPr>
              <a:t>I’m still here. </a:t>
            </a:r>
            <a:endParaRPr sz="4800">
              <a:latin typeface="Shadows Into Light"/>
              <a:ea typeface="Shadows Into Light"/>
              <a:cs typeface="Shadows Into Light"/>
              <a:sym typeface="Shadows Into Light"/>
            </a:endParaRPr>
          </a:p>
        </p:txBody>
      </p:sp>
      <p:grpSp>
        <p:nvGrpSpPr>
          <p:cNvPr id="92" name="Google Shape;92;p16"/>
          <p:cNvGrpSpPr/>
          <p:nvPr/>
        </p:nvGrpSpPr>
        <p:grpSpPr>
          <a:xfrm>
            <a:off x="229175" y="88425"/>
            <a:ext cx="2303100" cy="3365100"/>
            <a:chOff x="76775" y="-63975"/>
            <a:chExt cx="2303100" cy="3365100"/>
          </a:xfrm>
        </p:grpSpPr>
        <p:grpSp>
          <p:nvGrpSpPr>
            <p:cNvPr id="93" name="Google Shape;93;p16"/>
            <p:cNvGrpSpPr/>
            <p:nvPr/>
          </p:nvGrpSpPr>
          <p:grpSpPr>
            <a:xfrm>
              <a:off x="76775" y="-63975"/>
              <a:ext cx="2303100" cy="3365100"/>
              <a:chOff x="76775" y="-63975"/>
              <a:chExt cx="2303100" cy="3365100"/>
            </a:xfrm>
          </p:grpSpPr>
          <p:sp>
            <p:nvSpPr>
              <p:cNvPr id="94" name="Google Shape;94;p16"/>
              <p:cNvSpPr/>
              <p:nvPr/>
            </p:nvSpPr>
            <p:spPr>
              <a:xfrm>
                <a:off x="76775" y="-63975"/>
                <a:ext cx="2303100" cy="3365100"/>
              </a:xfrm>
              <a:prstGeom prst="rect">
                <a:avLst/>
              </a:prstGeom>
              <a:solidFill>
                <a:srgbClr val="0C343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5" name="Google Shape;95;p16"/>
              <p:cNvPicPr preferRelativeResize="0"/>
              <p:nvPr/>
            </p:nvPicPr>
            <p:blipFill>
              <a:blip r:embed="rId5">
                <a:alphaModFix/>
              </a:blip>
              <a:stretch>
                <a:fillRect/>
              </a:stretch>
            </p:blipFill>
            <p:spPr>
              <a:xfrm>
                <a:off x="115150" y="-35525"/>
                <a:ext cx="2213400" cy="2941384"/>
              </a:xfrm>
              <a:prstGeom prst="rect">
                <a:avLst/>
              </a:prstGeom>
              <a:noFill/>
              <a:ln>
                <a:noFill/>
              </a:ln>
            </p:spPr>
          </p:pic>
        </p:grpSp>
        <p:sp>
          <p:nvSpPr>
            <p:cNvPr id="96" name="Google Shape;96;p16"/>
            <p:cNvSpPr txBox="1"/>
            <p:nvPr/>
          </p:nvSpPr>
          <p:spPr>
            <a:xfrm>
              <a:off x="115150" y="2891625"/>
              <a:ext cx="2213400" cy="339900"/>
            </a:xfrm>
            <a:prstGeom prst="rect">
              <a:avLst/>
            </a:prstGeom>
            <a:solidFill>
              <a:srgbClr val="E7D9B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Reproduced with permission of Aaron Huey, all rights reserved</a:t>
              </a:r>
              <a:endParaRPr sz="700"/>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7"/>
          <p:cNvSpPr txBox="1"/>
          <p:nvPr/>
        </p:nvSpPr>
        <p:spPr>
          <a:xfrm>
            <a:off x="307075" y="1775800"/>
            <a:ext cx="3480300" cy="307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To teach genuine empathy and respect, not just prurient interest, wistful regret, and the belief that we can “fix” someone else’s struggles, we need:</a:t>
            </a:r>
            <a:br>
              <a:rPr lang="en" sz="2400"/>
            </a:br>
            <a:endParaRPr sz="2400"/>
          </a:p>
          <a:p>
            <a:pPr indent="0" lvl="0" marL="0" rtl="0" algn="l">
              <a:spcBef>
                <a:spcPts val="0"/>
              </a:spcBef>
              <a:spcAft>
                <a:spcPts val="0"/>
              </a:spcAft>
              <a:buNone/>
            </a:pPr>
            <a:r>
              <a:t/>
            </a:r>
            <a:endParaRPr sz="3600"/>
          </a:p>
        </p:txBody>
      </p:sp>
      <p:sp>
        <p:nvSpPr>
          <p:cNvPr id="102" name="Google Shape;102;p17"/>
          <p:cNvSpPr txBox="1"/>
          <p:nvPr/>
        </p:nvSpPr>
        <p:spPr>
          <a:xfrm>
            <a:off x="3918050" y="1362325"/>
            <a:ext cx="4975800" cy="34929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4000">
                <a:solidFill>
                  <a:srgbClr val="CC4125"/>
                </a:solidFill>
              </a:rPr>
              <a:t>R</a:t>
            </a:r>
            <a:r>
              <a:rPr lang="en" sz="2400">
                <a:solidFill>
                  <a:schemeClr val="dk1"/>
                </a:solidFill>
              </a:rPr>
              <a:t>easons &amp; respect for differences</a:t>
            </a:r>
            <a:endParaRPr sz="2400">
              <a:solidFill>
                <a:schemeClr val="dk1"/>
              </a:solidFill>
            </a:endParaRPr>
          </a:p>
          <a:p>
            <a:pPr indent="0" lvl="0" marL="0" rtl="0" algn="l">
              <a:spcBef>
                <a:spcPts val="0"/>
              </a:spcBef>
              <a:spcAft>
                <a:spcPts val="0"/>
              </a:spcAft>
              <a:buNone/>
            </a:pPr>
            <a:r>
              <a:rPr b="1" lang="en" sz="4000">
                <a:solidFill>
                  <a:srgbClr val="CC4125"/>
                </a:solidFill>
              </a:rPr>
              <a:t>E</a:t>
            </a:r>
            <a:r>
              <a:rPr lang="en" sz="2400">
                <a:solidFill>
                  <a:schemeClr val="dk1"/>
                </a:solidFill>
              </a:rPr>
              <a:t>mpathy for struggles</a:t>
            </a:r>
            <a:endParaRPr sz="2400">
              <a:solidFill>
                <a:schemeClr val="dk1"/>
              </a:solidFill>
            </a:endParaRPr>
          </a:p>
          <a:p>
            <a:pPr indent="0" lvl="0" marL="0" rtl="0" algn="l">
              <a:spcBef>
                <a:spcPts val="0"/>
              </a:spcBef>
              <a:spcAft>
                <a:spcPts val="0"/>
              </a:spcAft>
              <a:buNone/>
            </a:pPr>
            <a:r>
              <a:rPr b="1" lang="en" sz="4000">
                <a:solidFill>
                  <a:srgbClr val="CC4125"/>
                </a:solidFill>
              </a:rPr>
              <a:t>A</a:t>
            </a:r>
            <a:r>
              <a:rPr lang="en" sz="2400">
                <a:solidFill>
                  <a:schemeClr val="dk1"/>
                </a:solidFill>
              </a:rPr>
              <a:t>lliances for change</a:t>
            </a:r>
            <a:endParaRPr sz="3600">
              <a:solidFill>
                <a:schemeClr val="dk1"/>
              </a:solidFill>
            </a:endParaRPr>
          </a:p>
          <a:p>
            <a:pPr indent="0" lvl="0" marL="0" rtl="0" algn="l">
              <a:spcBef>
                <a:spcPts val="0"/>
              </a:spcBef>
              <a:spcAft>
                <a:spcPts val="0"/>
              </a:spcAft>
              <a:buNone/>
            </a:pPr>
            <a:r>
              <a:rPr b="1" lang="en" sz="4000">
                <a:solidFill>
                  <a:srgbClr val="CC4125"/>
                </a:solidFill>
              </a:rPr>
              <a:t>C</a:t>
            </a:r>
            <a:r>
              <a:rPr lang="en" sz="2400">
                <a:solidFill>
                  <a:schemeClr val="dk1"/>
                </a:solidFill>
              </a:rPr>
              <a:t>ivility not condescension</a:t>
            </a:r>
            <a:endParaRPr sz="3600">
              <a:solidFill>
                <a:schemeClr val="dk1"/>
              </a:solidFill>
            </a:endParaRPr>
          </a:p>
          <a:p>
            <a:pPr indent="0" lvl="0" marL="0" rtl="0" algn="l">
              <a:spcBef>
                <a:spcPts val="0"/>
              </a:spcBef>
              <a:spcAft>
                <a:spcPts val="0"/>
              </a:spcAft>
              <a:buNone/>
            </a:pPr>
            <a:r>
              <a:rPr b="1" lang="en" sz="4000">
                <a:solidFill>
                  <a:srgbClr val="CC4125"/>
                </a:solidFill>
              </a:rPr>
              <a:t>H</a:t>
            </a:r>
            <a:r>
              <a:rPr lang="en" sz="2400">
                <a:solidFill>
                  <a:schemeClr val="dk1"/>
                </a:solidFill>
              </a:rPr>
              <a:t>ealing the wounds of genocide </a:t>
            </a:r>
            <a:endParaRPr sz="2400">
              <a:solidFill>
                <a:schemeClr val="dk1"/>
              </a:solidFill>
            </a:endParaRPr>
          </a:p>
          <a:p>
            <a:pPr indent="0" lvl="0" marL="0" rtl="0" algn="l">
              <a:spcBef>
                <a:spcPts val="0"/>
              </a:spcBef>
              <a:spcAft>
                <a:spcPts val="0"/>
              </a:spcAft>
              <a:buNone/>
            </a:pPr>
            <a:r>
              <a:rPr lang="en" sz="2400">
                <a:solidFill>
                  <a:schemeClr val="dk1"/>
                </a:solidFill>
              </a:rPr>
              <a:t>    and racism</a:t>
            </a:r>
            <a:endParaRPr/>
          </a:p>
        </p:txBody>
      </p:sp>
      <p:sp>
        <p:nvSpPr>
          <p:cNvPr id="103" name="Google Shape;103;p17"/>
          <p:cNvSpPr txBox="1"/>
          <p:nvPr/>
        </p:nvSpPr>
        <p:spPr>
          <a:xfrm>
            <a:off x="0" y="228600"/>
            <a:ext cx="9144000" cy="120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500">
                <a:solidFill>
                  <a:schemeClr val="dk1"/>
                </a:solidFill>
              </a:rPr>
              <a:t>Global Education:          Framework</a:t>
            </a:r>
            <a:endParaRPr sz="4500">
              <a:solidFill>
                <a:schemeClr val="dk1"/>
              </a:solidFill>
            </a:endParaRPr>
          </a:p>
        </p:txBody>
      </p:sp>
      <p:cxnSp>
        <p:nvCxnSpPr>
          <p:cNvPr id="104" name="Google Shape;104;p17"/>
          <p:cNvCxnSpPr/>
          <p:nvPr/>
        </p:nvCxnSpPr>
        <p:spPr>
          <a:xfrm>
            <a:off x="0" y="10605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105" name="Google Shape;105;p17"/>
          <p:cNvCxnSpPr/>
          <p:nvPr/>
        </p:nvCxnSpPr>
        <p:spPr>
          <a:xfrm>
            <a:off x="0" y="1136700"/>
            <a:ext cx="9144000" cy="0"/>
          </a:xfrm>
          <a:prstGeom prst="straightConnector1">
            <a:avLst/>
          </a:prstGeom>
          <a:noFill/>
          <a:ln cap="flat" cmpd="sng" w="76200">
            <a:solidFill>
              <a:srgbClr val="FF0000"/>
            </a:solidFill>
            <a:prstDash val="solid"/>
            <a:round/>
            <a:headEnd len="med" w="med" type="none"/>
            <a:tailEnd len="med" w="med" type="none"/>
          </a:ln>
        </p:spPr>
      </p:cxnSp>
      <p:sp>
        <p:nvSpPr>
          <p:cNvPr id="106" name="Google Shape;106;p17"/>
          <p:cNvSpPr txBox="1"/>
          <p:nvPr/>
        </p:nvSpPr>
        <p:spPr>
          <a:xfrm rot="-1677623">
            <a:off x="4697669" y="15688"/>
            <a:ext cx="1515162" cy="651425"/>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rPr>
              <a:t>Yet</a:t>
            </a:r>
            <a:endParaRPr b="1" sz="2400">
              <a:solidFill>
                <a:srgbClr val="FF0000"/>
              </a:solidFill>
            </a:endParaRPr>
          </a:p>
          <a:p>
            <a:pPr indent="0" lvl="0" marL="0" rtl="0" algn="l">
              <a:spcBef>
                <a:spcPts val="0"/>
              </a:spcBef>
              <a:spcAft>
                <a:spcPts val="0"/>
              </a:spcAft>
              <a:buNone/>
            </a:pPr>
            <a:r>
              <a:rPr b="1" lang="en" sz="2400">
                <a:solidFill>
                  <a:srgbClr val="FF0000"/>
                </a:solidFill>
              </a:rPr>
              <a:t>Another</a:t>
            </a:r>
            <a:endParaRPr b="1" sz="2400">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18"/>
          <p:cNvSpPr txBox="1"/>
          <p:nvPr/>
        </p:nvSpPr>
        <p:spPr>
          <a:xfrm>
            <a:off x="510925" y="1362325"/>
            <a:ext cx="3823800" cy="34929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CC4125"/>
                </a:solidFill>
              </a:rPr>
              <a:t>R</a:t>
            </a:r>
            <a:r>
              <a:rPr lang="en" sz="1800">
                <a:solidFill>
                  <a:schemeClr val="dk1"/>
                </a:solidFill>
              </a:rPr>
              <a:t>easons and respect for differences</a:t>
            </a:r>
            <a:endParaRPr sz="1800">
              <a:solidFill>
                <a:schemeClr val="dk1"/>
              </a:solidFill>
            </a:endParaRPr>
          </a:p>
          <a:p>
            <a:pPr indent="0" lvl="0" marL="0" rtl="0" algn="l">
              <a:spcBef>
                <a:spcPts val="0"/>
              </a:spcBef>
              <a:spcAft>
                <a:spcPts val="0"/>
              </a:spcAft>
              <a:buNone/>
            </a:pPr>
            <a:r>
              <a:rPr b="1" lang="en" sz="3600">
                <a:solidFill>
                  <a:srgbClr val="CC4125"/>
                </a:solidFill>
              </a:rPr>
              <a:t>E</a:t>
            </a:r>
            <a:r>
              <a:rPr lang="en" sz="1800">
                <a:solidFill>
                  <a:schemeClr val="dk1"/>
                </a:solidFill>
              </a:rPr>
              <a:t>mpathy for struggles</a:t>
            </a:r>
            <a:endParaRPr sz="2400">
              <a:solidFill>
                <a:schemeClr val="dk1"/>
              </a:solidFill>
            </a:endParaRPr>
          </a:p>
          <a:p>
            <a:pPr indent="0" lvl="0" marL="0" rtl="0" algn="l">
              <a:spcBef>
                <a:spcPts val="0"/>
              </a:spcBef>
              <a:spcAft>
                <a:spcPts val="0"/>
              </a:spcAft>
              <a:buNone/>
            </a:pPr>
            <a:r>
              <a:rPr b="1" lang="en" sz="3600">
                <a:solidFill>
                  <a:srgbClr val="CC4125"/>
                </a:solidFill>
              </a:rPr>
              <a:t>A</a:t>
            </a:r>
            <a:r>
              <a:rPr lang="en" sz="1800">
                <a:solidFill>
                  <a:schemeClr val="dk1"/>
                </a:solidFill>
              </a:rPr>
              <a:t>lliances for change</a:t>
            </a:r>
            <a:endParaRPr sz="3600">
              <a:solidFill>
                <a:schemeClr val="dk1"/>
              </a:solidFill>
            </a:endParaRPr>
          </a:p>
          <a:p>
            <a:pPr indent="0" lvl="0" marL="0" rtl="0" algn="l">
              <a:spcBef>
                <a:spcPts val="0"/>
              </a:spcBef>
              <a:spcAft>
                <a:spcPts val="0"/>
              </a:spcAft>
              <a:buNone/>
            </a:pPr>
            <a:r>
              <a:rPr b="1" lang="en" sz="3600">
                <a:solidFill>
                  <a:srgbClr val="CC4125"/>
                </a:solidFill>
              </a:rPr>
              <a:t>C</a:t>
            </a:r>
            <a:r>
              <a:rPr lang="en" sz="1800">
                <a:solidFill>
                  <a:schemeClr val="dk1"/>
                </a:solidFill>
              </a:rPr>
              <a:t>ivility not condescension</a:t>
            </a:r>
            <a:endParaRPr sz="3600">
              <a:solidFill>
                <a:schemeClr val="dk1"/>
              </a:solidFill>
            </a:endParaRPr>
          </a:p>
          <a:p>
            <a:pPr indent="0" lvl="0" marL="0" rtl="0" algn="l">
              <a:spcBef>
                <a:spcPts val="0"/>
              </a:spcBef>
              <a:spcAft>
                <a:spcPts val="0"/>
              </a:spcAft>
              <a:buNone/>
            </a:pPr>
            <a:r>
              <a:rPr b="1" lang="en" sz="3600">
                <a:solidFill>
                  <a:srgbClr val="CC4125"/>
                </a:solidFill>
              </a:rPr>
              <a:t>H</a:t>
            </a:r>
            <a:r>
              <a:rPr lang="en" sz="1800">
                <a:solidFill>
                  <a:schemeClr val="dk1"/>
                </a:solidFill>
              </a:rPr>
              <a:t>ealing the wounds of genocide </a:t>
            </a:r>
            <a:endParaRPr sz="1800">
              <a:solidFill>
                <a:schemeClr val="dk1"/>
              </a:solidFill>
            </a:endParaRPr>
          </a:p>
          <a:p>
            <a:pPr indent="0" lvl="0" marL="0" rtl="0" algn="l">
              <a:spcBef>
                <a:spcPts val="0"/>
              </a:spcBef>
              <a:spcAft>
                <a:spcPts val="0"/>
              </a:spcAft>
              <a:buNone/>
            </a:pPr>
            <a:r>
              <a:rPr lang="en" sz="1800">
                <a:solidFill>
                  <a:schemeClr val="dk1"/>
                </a:solidFill>
              </a:rPr>
              <a:t>     and racism</a:t>
            </a:r>
            <a:endParaRPr/>
          </a:p>
        </p:txBody>
      </p:sp>
      <p:pic>
        <p:nvPicPr>
          <p:cNvPr id="112" name="Google Shape;112;p18"/>
          <p:cNvPicPr preferRelativeResize="0"/>
          <p:nvPr/>
        </p:nvPicPr>
        <p:blipFill>
          <a:blip r:embed="rId3">
            <a:alphaModFix/>
          </a:blip>
          <a:stretch>
            <a:fillRect/>
          </a:stretch>
        </p:blipFill>
        <p:spPr>
          <a:xfrm>
            <a:off x="4774575" y="1301424"/>
            <a:ext cx="3415117" cy="3492900"/>
          </a:xfrm>
          <a:prstGeom prst="rect">
            <a:avLst/>
          </a:prstGeom>
          <a:noFill/>
          <a:ln>
            <a:noFill/>
          </a:ln>
        </p:spPr>
      </p:pic>
      <p:sp>
        <p:nvSpPr>
          <p:cNvPr id="113" name="Google Shape;113;p18"/>
          <p:cNvSpPr txBox="1"/>
          <p:nvPr/>
        </p:nvSpPr>
        <p:spPr>
          <a:xfrm>
            <a:off x="0" y="228600"/>
            <a:ext cx="9144000" cy="120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500">
                <a:solidFill>
                  <a:schemeClr val="dk1"/>
                </a:solidFill>
              </a:rPr>
              <a:t>Global Education: A Framework</a:t>
            </a:r>
            <a:endParaRPr sz="4500">
              <a:solidFill>
                <a:schemeClr val="dk1"/>
              </a:solidFill>
            </a:endParaRPr>
          </a:p>
        </p:txBody>
      </p:sp>
      <p:cxnSp>
        <p:nvCxnSpPr>
          <p:cNvPr id="114" name="Google Shape;114;p18"/>
          <p:cNvCxnSpPr/>
          <p:nvPr/>
        </p:nvCxnSpPr>
        <p:spPr>
          <a:xfrm>
            <a:off x="0" y="10605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115" name="Google Shape;115;p18"/>
          <p:cNvCxnSpPr/>
          <p:nvPr/>
        </p:nvCxnSpPr>
        <p:spPr>
          <a:xfrm>
            <a:off x="0" y="1136700"/>
            <a:ext cx="9144000" cy="0"/>
          </a:xfrm>
          <a:prstGeom prst="straightConnector1">
            <a:avLst/>
          </a:prstGeom>
          <a:noFill/>
          <a:ln cap="flat" cmpd="sng" w="76200">
            <a:solidFill>
              <a:srgbClr val="FF0000"/>
            </a:solidFill>
            <a:prstDash val="solid"/>
            <a:round/>
            <a:headEnd len="med" w="med" type="none"/>
            <a:tailEnd len="med" w="med" type="none"/>
          </a:ln>
        </p:spPr>
      </p:cxnSp>
      <p:sp>
        <p:nvSpPr>
          <p:cNvPr id="116" name="Google Shape;116;p18"/>
          <p:cNvSpPr txBox="1"/>
          <p:nvPr/>
        </p:nvSpPr>
        <p:spPr>
          <a:xfrm>
            <a:off x="7320875" y="4401400"/>
            <a:ext cx="1622700" cy="3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PISA, framework for Global Competence</a:t>
            </a:r>
            <a:endParaRPr sz="1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19"/>
          <p:cNvSpPr txBox="1"/>
          <p:nvPr/>
        </p:nvSpPr>
        <p:spPr>
          <a:xfrm>
            <a:off x="0" y="0"/>
            <a:ext cx="91440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CC4125"/>
                </a:solidFill>
              </a:rPr>
              <a:t>R</a:t>
            </a:r>
            <a:r>
              <a:rPr lang="en" sz="4300">
                <a:solidFill>
                  <a:schemeClr val="dk1"/>
                </a:solidFill>
              </a:rPr>
              <a:t>easons and respect for differences</a:t>
            </a:r>
            <a:endParaRPr sz="4300"/>
          </a:p>
        </p:txBody>
      </p:sp>
      <p:pic>
        <p:nvPicPr>
          <p:cNvPr id="122" name="Google Shape;122;p19"/>
          <p:cNvPicPr preferRelativeResize="0"/>
          <p:nvPr/>
        </p:nvPicPr>
        <p:blipFill>
          <a:blip r:embed="rId3">
            <a:alphaModFix/>
          </a:blip>
          <a:stretch>
            <a:fillRect/>
          </a:stretch>
        </p:blipFill>
        <p:spPr>
          <a:xfrm>
            <a:off x="844450" y="1151550"/>
            <a:ext cx="3675200" cy="3870350"/>
          </a:xfrm>
          <a:prstGeom prst="rect">
            <a:avLst/>
          </a:prstGeom>
          <a:noFill/>
          <a:ln cap="flat" cmpd="sng" w="19050">
            <a:solidFill>
              <a:schemeClr val="dk2"/>
            </a:solidFill>
            <a:prstDash val="solid"/>
            <a:round/>
            <a:headEnd len="sm" w="sm" type="none"/>
            <a:tailEnd len="sm" w="sm" type="none"/>
          </a:ln>
        </p:spPr>
      </p:pic>
      <p:pic>
        <p:nvPicPr>
          <p:cNvPr id="123" name="Google Shape;123;p19"/>
          <p:cNvPicPr preferRelativeResize="0"/>
          <p:nvPr/>
        </p:nvPicPr>
        <p:blipFill>
          <a:blip r:embed="rId4">
            <a:alphaModFix/>
          </a:blip>
          <a:stretch>
            <a:fillRect/>
          </a:stretch>
        </p:blipFill>
        <p:spPr>
          <a:xfrm>
            <a:off x="5081823" y="1151549"/>
            <a:ext cx="3819077" cy="3923099"/>
          </a:xfrm>
          <a:prstGeom prst="rect">
            <a:avLst/>
          </a:prstGeom>
          <a:noFill/>
          <a:ln cap="flat" cmpd="sng" w="19050">
            <a:solidFill>
              <a:schemeClr val="dk2"/>
            </a:solidFill>
            <a:prstDash val="solid"/>
            <a:round/>
            <a:headEnd len="sm" w="sm" type="none"/>
            <a:tailEnd len="sm" w="sm" type="none"/>
          </a:ln>
        </p:spPr>
      </p:pic>
      <p:cxnSp>
        <p:nvCxnSpPr>
          <p:cNvPr id="124" name="Google Shape;124;p19"/>
          <p:cNvCxnSpPr/>
          <p:nvPr/>
        </p:nvCxnSpPr>
        <p:spPr>
          <a:xfrm>
            <a:off x="0" y="8319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125" name="Google Shape;125;p19"/>
          <p:cNvCxnSpPr/>
          <p:nvPr/>
        </p:nvCxnSpPr>
        <p:spPr>
          <a:xfrm>
            <a:off x="0" y="908100"/>
            <a:ext cx="9144000" cy="0"/>
          </a:xfrm>
          <a:prstGeom prst="straightConnector1">
            <a:avLst/>
          </a:prstGeom>
          <a:noFill/>
          <a:ln cap="flat" cmpd="sng" w="76200">
            <a:solidFill>
              <a:srgbClr val="FF0000"/>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pic>
        <p:nvPicPr>
          <p:cNvPr id="130" name="Google Shape;130;p20"/>
          <p:cNvPicPr preferRelativeResize="0"/>
          <p:nvPr/>
        </p:nvPicPr>
        <p:blipFill>
          <a:blip r:embed="rId3">
            <a:alphaModFix/>
          </a:blip>
          <a:stretch>
            <a:fillRect/>
          </a:stretch>
        </p:blipFill>
        <p:spPr>
          <a:xfrm>
            <a:off x="98450" y="1036400"/>
            <a:ext cx="1368605" cy="1441274"/>
          </a:xfrm>
          <a:prstGeom prst="rect">
            <a:avLst/>
          </a:prstGeom>
          <a:noFill/>
          <a:ln cap="flat" cmpd="sng" w="19050">
            <a:solidFill>
              <a:schemeClr val="dk2"/>
            </a:solidFill>
            <a:prstDash val="solid"/>
            <a:round/>
            <a:headEnd len="sm" w="sm" type="none"/>
            <a:tailEnd len="sm" w="sm" type="none"/>
          </a:ln>
        </p:spPr>
      </p:pic>
      <p:pic>
        <p:nvPicPr>
          <p:cNvPr id="131" name="Google Shape;131;p20"/>
          <p:cNvPicPr preferRelativeResize="0"/>
          <p:nvPr/>
        </p:nvPicPr>
        <p:blipFill>
          <a:blip r:embed="rId4">
            <a:alphaModFix/>
          </a:blip>
          <a:stretch>
            <a:fillRect/>
          </a:stretch>
        </p:blipFill>
        <p:spPr>
          <a:xfrm>
            <a:off x="392775" y="2008800"/>
            <a:ext cx="4239674" cy="2533375"/>
          </a:xfrm>
          <a:prstGeom prst="rect">
            <a:avLst/>
          </a:prstGeom>
          <a:noFill/>
          <a:ln cap="flat" cmpd="sng" w="19050">
            <a:solidFill>
              <a:schemeClr val="dk2"/>
            </a:solidFill>
            <a:prstDash val="solid"/>
            <a:round/>
            <a:headEnd len="sm" w="sm" type="none"/>
            <a:tailEnd len="sm" w="sm" type="none"/>
          </a:ln>
        </p:spPr>
      </p:pic>
      <p:pic>
        <p:nvPicPr>
          <p:cNvPr id="132" name="Google Shape;132;p20"/>
          <p:cNvPicPr preferRelativeResize="0"/>
          <p:nvPr/>
        </p:nvPicPr>
        <p:blipFill>
          <a:blip r:embed="rId5">
            <a:alphaModFix/>
          </a:blip>
          <a:stretch>
            <a:fillRect/>
          </a:stretch>
        </p:blipFill>
        <p:spPr>
          <a:xfrm>
            <a:off x="5105125" y="1192150"/>
            <a:ext cx="3834150" cy="3864725"/>
          </a:xfrm>
          <a:prstGeom prst="rect">
            <a:avLst/>
          </a:prstGeom>
          <a:noFill/>
          <a:ln cap="flat" cmpd="sng" w="19050">
            <a:solidFill>
              <a:schemeClr val="dk2"/>
            </a:solidFill>
            <a:prstDash val="solid"/>
            <a:round/>
            <a:headEnd len="sm" w="sm" type="none"/>
            <a:tailEnd len="sm" w="sm" type="none"/>
          </a:ln>
        </p:spPr>
      </p:pic>
      <p:cxnSp>
        <p:nvCxnSpPr>
          <p:cNvPr id="133" name="Google Shape;133;p20"/>
          <p:cNvCxnSpPr/>
          <p:nvPr/>
        </p:nvCxnSpPr>
        <p:spPr>
          <a:xfrm>
            <a:off x="0" y="8319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134" name="Google Shape;134;p20"/>
          <p:cNvCxnSpPr/>
          <p:nvPr/>
        </p:nvCxnSpPr>
        <p:spPr>
          <a:xfrm>
            <a:off x="0" y="908100"/>
            <a:ext cx="9144000" cy="0"/>
          </a:xfrm>
          <a:prstGeom prst="straightConnector1">
            <a:avLst/>
          </a:prstGeom>
          <a:noFill/>
          <a:ln cap="flat" cmpd="sng" w="76200">
            <a:solidFill>
              <a:srgbClr val="FF0000"/>
            </a:solidFill>
            <a:prstDash val="solid"/>
            <a:round/>
            <a:headEnd len="med" w="med" type="none"/>
            <a:tailEnd len="med" w="med" type="none"/>
          </a:ln>
        </p:spPr>
      </p:cxnSp>
      <p:sp>
        <p:nvSpPr>
          <p:cNvPr id="135" name="Google Shape;135;p20"/>
          <p:cNvSpPr txBox="1"/>
          <p:nvPr/>
        </p:nvSpPr>
        <p:spPr>
          <a:xfrm>
            <a:off x="0" y="0"/>
            <a:ext cx="91440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CC4125"/>
                </a:solidFill>
              </a:rPr>
              <a:t>R</a:t>
            </a:r>
            <a:r>
              <a:rPr lang="en" sz="4300">
                <a:solidFill>
                  <a:schemeClr val="dk1"/>
                </a:solidFill>
              </a:rPr>
              <a:t>easons and respect for differences</a:t>
            </a:r>
            <a:endParaRPr sz="43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1"/>
          <p:cNvSpPr txBox="1"/>
          <p:nvPr/>
        </p:nvSpPr>
        <p:spPr>
          <a:xfrm>
            <a:off x="3423425" y="1261675"/>
            <a:ext cx="4624200" cy="2359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333333"/>
                </a:solidFill>
                <a:latin typeface="Georgia"/>
                <a:ea typeface="Georgia"/>
                <a:cs typeface="Georgia"/>
                <a:sym typeface="Georgia"/>
              </a:rPr>
              <a:t>“Understand that different cultures have different reasons for building toilets,” says Ann Olga Koloski-Ostrow, chair of the classics department at Brandeis University in Waltham, Massachusetts, and author of </a:t>
            </a:r>
            <a:r>
              <a:rPr i="1" lang="en" sz="1800">
                <a:solidFill>
                  <a:srgbClr val="333333"/>
                </a:solidFill>
                <a:latin typeface="Georgia"/>
                <a:ea typeface="Georgia"/>
                <a:cs typeface="Georgia"/>
                <a:sym typeface="Georgia"/>
              </a:rPr>
              <a:t>The Archaeology of Sanitation in Roman Italy.</a:t>
            </a:r>
            <a:r>
              <a:rPr lang="en" sz="1800">
                <a:solidFill>
                  <a:srgbClr val="333333"/>
                </a:solidFill>
                <a:latin typeface="Georgia"/>
                <a:ea typeface="Georgia"/>
                <a:cs typeface="Georgia"/>
                <a:sym typeface="Georgia"/>
              </a:rPr>
              <a:t> “Not everybody thinks like the Western world.”</a:t>
            </a:r>
            <a:endParaRPr sz="1800"/>
          </a:p>
        </p:txBody>
      </p:sp>
      <p:pic>
        <p:nvPicPr>
          <p:cNvPr id="141" name="Google Shape;141;p21"/>
          <p:cNvPicPr preferRelativeResize="0"/>
          <p:nvPr/>
        </p:nvPicPr>
        <p:blipFill>
          <a:blip r:embed="rId3">
            <a:alphaModFix/>
          </a:blip>
          <a:stretch>
            <a:fillRect/>
          </a:stretch>
        </p:blipFill>
        <p:spPr>
          <a:xfrm>
            <a:off x="1033300" y="1261675"/>
            <a:ext cx="2088625" cy="3722850"/>
          </a:xfrm>
          <a:prstGeom prst="rect">
            <a:avLst/>
          </a:prstGeom>
          <a:noFill/>
          <a:ln cap="flat" cmpd="sng" w="19050">
            <a:solidFill>
              <a:schemeClr val="dk2"/>
            </a:solidFill>
            <a:prstDash val="solid"/>
            <a:round/>
            <a:headEnd len="sm" w="sm" type="none"/>
            <a:tailEnd len="sm" w="sm" type="none"/>
          </a:ln>
        </p:spPr>
      </p:pic>
      <p:sp>
        <p:nvSpPr>
          <p:cNvPr id="142" name="Google Shape;142;p21"/>
          <p:cNvSpPr txBox="1"/>
          <p:nvPr/>
        </p:nvSpPr>
        <p:spPr>
          <a:xfrm>
            <a:off x="3979175" y="3684350"/>
            <a:ext cx="3480300" cy="53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National Geographic, “World Toilet Day,” November 2016</a:t>
            </a:r>
            <a:endParaRPr/>
          </a:p>
        </p:txBody>
      </p:sp>
      <p:grpSp>
        <p:nvGrpSpPr>
          <p:cNvPr id="143" name="Google Shape;143;p21"/>
          <p:cNvGrpSpPr/>
          <p:nvPr/>
        </p:nvGrpSpPr>
        <p:grpSpPr>
          <a:xfrm>
            <a:off x="0" y="831900"/>
            <a:ext cx="9144000" cy="76200"/>
            <a:chOff x="0" y="831900"/>
            <a:chExt cx="9144000" cy="76200"/>
          </a:xfrm>
        </p:grpSpPr>
        <p:cxnSp>
          <p:nvCxnSpPr>
            <p:cNvPr id="144" name="Google Shape;144;p21"/>
            <p:cNvCxnSpPr/>
            <p:nvPr/>
          </p:nvCxnSpPr>
          <p:spPr>
            <a:xfrm>
              <a:off x="0" y="831900"/>
              <a:ext cx="9144000" cy="0"/>
            </a:xfrm>
            <a:prstGeom prst="straightConnector1">
              <a:avLst/>
            </a:prstGeom>
            <a:noFill/>
            <a:ln cap="flat" cmpd="sng" w="28575">
              <a:solidFill>
                <a:srgbClr val="FF0000"/>
              </a:solidFill>
              <a:prstDash val="solid"/>
              <a:round/>
              <a:headEnd len="med" w="med" type="none"/>
              <a:tailEnd len="med" w="med" type="none"/>
            </a:ln>
          </p:spPr>
        </p:cxnSp>
        <p:cxnSp>
          <p:nvCxnSpPr>
            <p:cNvPr id="145" name="Google Shape;145;p21"/>
            <p:cNvCxnSpPr/>
            <p:nvPr/>
          </p:nvCxnSpPr>
          <p:spPr>
            <a:xfrm>
              <a:off x="0" y="908100"/>
              <a:ext cx="9144000" cy="0"/>
            </a:xfrm>
            <a:prstGeom prst="straightConnector1">
              <a:avLst/>
            </a:prstGeom>
            <a:noFill/>
            <a:ln cap="flat" cmpd="sng" w="76200">
              <a:solidFill>
                <a:srgbClr val="FF0000"/>
              </a:solidFill>
              <a:prstDash val="solid"/>
              <a:round/>
              <a:headEnd len="med" w="med" type="none"/>
              <a:tailEnd len="med" w="med" type="none"/>
            </a:ln>
          </p:spPr>
        </p:cxnSp>
      </p:grpSp>
      <p:sp>
        <p:nvSpPr>
          <p:cNvPr id="146" name="Google Shape;146;p21"/>
          <p:cNvSpPr txBox="1"/>
          <p:nvPr/>
        </p:nvSpPr>
        <p:spPr>
          <a:xfrm>
            <a:off x="0" y="0"/>
            <a:ext cx="91440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CC4125"/>
                </a:solidFill>
              </a:rPr>
              <a:t>R</a:t>
            </a:r>
            <a:r>
              <a:rPr lang="en" sz="4300">
                <a:solidFill>
                  <a:schemeClr val="dk1"/>
                </a:solidFill>
              </a:rPr>
              <a:t>easons and respect for differences</a:t>
            </a:r>
            <a:endParaRPr sz="43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